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8"/>
  </p:notesMasterIdLst>
  <p:sldIdLst>
    <p:sldId id="256" r:id="rId2"/>
    <p:sldId id="257" r:id="rId3"/>
    <p:sldId id="268" r:id="rId4"/>
    <p:sldId id="258" r:id="rId5"/>
    <p:sldId id="262" r:id="rId6"/>
    <p:sldId id="263" r:id="rId7"/>
    <p:sldId id="264" r:id="rId8"/>
    <p:sldId id="265" r:id="rId9"/>
    <p:sldId id="272" r:id="rId10"/>
    <p:sldId id="266" r:id="rId11"/>
    <p:sldId id="273" r:id="rId12"/>
    <p:sldId id="267" r:id="rId13"/>
    <p:sldId id="274" r:id="rId14"/>
    <p:sldId id="275" r:id="rId15"/>
    <p:sldId id="269" r:id="rId16"/>
    <p:sldId id="270" r:id="rId17"/>
    <p:sldId id="276" r:id="rId18"/>
    <p:sldId id="277" r:id="rId19"/>
    <p:sldId id="278" r:id="rId20"/>
    <p:sldId id="279" r:id="rId21"/>
    <p:sldId id="280" r:id="rId22"/>
    <p:sldId id="282" r:id="rId23"/>
    <p:sldId id="281" r:id="rId24"/>
    <p:sldId id="283" r:id="rId25"/>
    <p:sldId id="284" r:id="rId26"/>
    <p:sldId id="291" r:id="rId27"/>
    <p:sldId id="293" r:id="rId28"/>
    <p:sldId id="286" r:id="rId29"/>
    <p:sldId id="287" r:id="rId30"/>
    <p:sldId id="288" r:id="rId31"/>
    <p:sldId id="289" r:id="rId32"/>
    <p:sldId id="290" r:id="rId33"/>
    <p:sldId id="295" r:id="rId34"/>
    <p:sldId id="296" r:id="rId35"/>
    <p:sldId id="261" r:id="rId36"/>
    <p:sldId id="271" r:id="rId37"/>
  </p:sldIdLst>
  <p:sldSz cx="9144000" cy="6858000" type="screen4x3"/>
  <p:notesSz cx="6858000" cy="9144000"/>
  <p:defaultTextStyle>
    <a:defPPr>
      <a:defRPr lang="en-US"/>
    </a:defPPr>
    <a:lvl1pPr algn="ctr"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ctr"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ctr"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ctr"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ctr"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99FFFF"/>
    <a:srgbClr val="B7DEE1"/>
    <a:srgbClr val="FFDE67"/>
    <a:srgbClr val="CC6600"/>
    <a:srgbClr val="FF9933"/>
    <a:srgbClr val="336600"/>
    <a:srgbClr val="99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599" autoAdjust="0"/>
  </p:normalViewPr>
  <p:slideViewPr>
    <p:cSldViewPr snapToGrid="0">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98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BD88FBEA-2D54-4964-8547-39E9913B56AB}" type="datetimeFigureOut">
              <a:rPr lang="en-US"/>
              <a:pPr>
                <a:defRPr/>
              </a:pPr>
              <a:t>10/21/2011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9B4F17D4-D73E-4F79-AAF1-020DA1EDFEEC}" type="slidenum">
              <a:rPr lang="en-US"/>
              <a:pPr>
                <a:defRPr/>
              </a:pPr>
              <a:t>‹#›</a:t>
            </a:fld>
            <a:endParaRPr lang="en-US"/>
          </a:p>
        </p:txBody>
      </p:sp>
    </p:spTree>
    <p:extLst>
      <p:ext uri="{BB962C8B-B14F-4D97-AF65-F5344CB8AC3E}">
        <p14:creationId xmlns:p14="http://schemas.microsoft.com/office/powerpoint/2010/main" xmlns="" val="33478037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Verdana" pitchFamily="34" charset="0"/>
              </a:defRPr>
            </a:lvl1pPr>
            <a:lvl2pPr marL="742950" indent="-285750">
              <a:defRPr sz="2400">
                <a:solidFill>
                  <a:schemeClr val="tx1"/>
                </a:solidFill>
                <a:latin typeface="Verdana" pitchFamily="34" charset="0"/>
              </a:defRPr>
            </a:lvl2pPr>
            <a:lvl3pPr marL="1143000" indent="-228600">
              <a:defRPr sz="2400">
                <a:solidFill>
                  <a:schemeClr val="tx1"/>
                </a:solidFill>
                <a:latin typeface="Verdana" pitchFamily="34" charset="0"/>
              </a:defRPr>
            </a:lvl3pPr>
            <a:lvl4pPr marL="1600200" indent="-228600">
              <a:defRPr sz="2400">
                <a:solidFill>
                  <a:schemeClr val="tx1"/>
                </a:solidFill>
                <a:latin typeface="Verdana" pitchFamily="34" charset="0"/>
              </a:defRPr>
            </a:lvl4pPr>
            <a:lvl5pPr marL="2057400" indent="-228600">
              <a:defRPr sz="2400">
                <a:solidFill>
                  <a:schemeClr val="tx1"/>
                </a:solidFill>
                <a:latin typeface="Verdana" pitchFamily="34" charset="0"/>
              </a:defRPr>
            </a:lvl5pPr>
            <a:lvl6pPr marL="2514600" indent="-228600" algn="ctr" eaLnBrk="0" fontAlgn="base" hangingPunct="0">
              <a:spcBef>
                <a:spcPct val="0"/>
              </a:spcBef>
              <a:spcAft>
                <a:spcPct val="0"/>
              </a:spcAft>
              <a:defRPr sz="2400">
                <a:solidFill>
                  <a:schemeClr val="tx1"/>
                </a:solidFill>
                <a:latin typeface="Verdana" pitchFamily="34" charset="0"/>
              </a:defRPr>
            </a:lvl6pPr>
            <a:lvl7pPr marL="2971800" indent="-228600" algn="ctr" eaLnBrk="0" fontAlgn="base" hangingPunct="0">
              <a:spcBef>
                <a:spcPct val="0"/>
              </a:spcBef>
              <a:spcAft>
                <a:spcPct val="0"/>
              </a:spcAft>
              <a:defRPr sz="2400">
                <a:solidFill>
                  <a:schemeClr val="tx1"/>
                </a:solidFill>
                <a:latin typeface="Verdana" pitchFamily="34" charset="0"/>
              </a:defRPr>
            </a:lvl7pPr>
            <a:lvl8pPr marL="3429000" indent="-228600" algn="ctr" eaLnBrk="0" fontAlgn="base" hangingPunct="0">
              <a:spcBef>
                <a:spcPct val="0"/>
              </a:spcBef>
              <a:spcAft>
                <a:spcPct val="0"/>
              </a:spcAft>
              <a:defRPr sz="2400">
                <a:solidFill>
                  <a:schemeClr val="tx1"/>
                </a:solidFill>
                <a:latin typeface="Verdana" pitchFamily="34" charset="0"/>
              </a:defRPr>
            </a:lvl8pPr>
            <a:lvl9pPr marL="3886200" indent="-228600" algn="ctr" eaLnBrk="0" fontAlgn="base" hangingPunct="0">
              <a:spcBef>
                <a:spcPct val="0"/>
              </a:spcBef>
              <a:spcAft>
                <a:spcPct val="0"/>
              </a:spcAft>
              <a:defRPr sz="2400">
                <a:solidFill>
                  <a:schemeClr val="tx1"/>
                </a:solidFill>
                <a:latin typeface="Verdana" pitchFamily="34" charset="0"/>
              </a:defRPr>
            </a:lvl9pPr>
          </a:lstStyle>
          <a:p>
            <a:fld id="{1A99E376-9092-4107-B059-E4205CC81473}" type="slidenum">
              <a:rPr lang="en-US" sz="1200"/>
              <a:pPr/>
              <a:t>28</a:t>
            </a:fld>
            <a:endParaRPr lang="en-US" sz="1200"/>
          </a:p>
        </p:txBody>
      </p:sp>
      <p:sp>
        <p:nvSpPr>
          <p:cNvPr id="5" name="Notes Placeholder 2"/>
          <p:cNvSpPr txBox="1">
            <a:spLocks/>
          </p:cNvSpPr>
          <p:nvPr/>
        </p:nvSpPr>
        <p:spPr>
          <a:xfrm>
            <a:off x="838200" y="4495800"/>
            <a:ext cx="5486400" cy="4114800"/>
          </a:xfrm>
          <a:prstGeom prst="rect">
            <a:avLst/>
          </a:prstGeom>
        </p:spPr>
        <p:txBody>
          <a:bodyPr>
            <a:normAutofit/>
          </a:bodyPr>
          <a:lstStyle/>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a:t>
            </a:r>
            <a:endParaRPr lang="en-US" sz="1200"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Verdana" pitchFamily="34" charset="0"/>
              </a:defRPr>
            </a:lvl1pPr>
            <a:lvl2pPr marL="742950" indent="-285750">
              <a:defRPr sz="2400">
                <a:solidFill>
                  <a:schemeClr val="tx1"/>
                </a:solidFill>
                <a:latin typeface="Verdana" pitchFamily="34" charset="0"/>
              </a:defRPr>
            </a:lvl2pPr>
            <a:lvl3pPr marL="1143000" indent="-228600">
              <a:defRPr sz="2400">
                <a:solidFill>
                  <a:schemeClr val="tx1"/>
                </a:solidFill>
                <a:latin typeface="Verdana" pitchFamily="34" charset="0"/>
              </a:defRPr>
            </a:lvl3pPr>
            <a:lvl4pPr marL="1600200" indent="-228600">
              <a:defRPr sz="2400">
                <a:solidFill>
                  <a:schemeClr val="tx1"/>
                </a:solidFill>
                <a:latin typeface="Verdana" pitchFamily="34" charset="0"/>
              </a:defRPr>
            </a:lvl4pPr>
            <a:lvl5pPr marL="2057400" indent="-228600">
              <a:defRPr sz="2400">
                <a:solidFill>
                  <a:schemeClr val="tx1"/>
                </a:solidFill>
                <a:latin typeface="Verdana" pitchFamily="34" charset="0"/>
              </a:defRPr>
            </a:lvl5pPr>
            <a:lvl6pPr marL="2514600" indent="-228600" algn="ctr" eaLnBrk="0" fontAlgn="base" hangingPunct="0">
              <a:spcBef>
                <a:spcPct val="0"/>
              </a:spcBef>
              <a:spcAft>
                <a:spcPct val="0"/>
              </a:spcAft>
              <a:defRPr sz="2400">
                <a:solidFill>
                  <a:schemeClr val="tx1"/>
                </a:solidFill>
                <a:latin typeface="Verdana" pitchFamily="34" charset="0"/>
              </a:defRPr>
            </a:lvl6pPr>
            <a:lvl7pPr marL="2971800" indent="-228600" algn="ctr" eaLnBrk="0" fontAlgn="base" hangingPunct="0">
              <a:spcBef>
                <a:spcPct val="0"/>
              </a:spcBef>
              <a:spcAft>
                <a:spcPct val="0"/>
              </a:spcAft>
              <a:defRPr sz="2400">
                <a:solidFill>
                  <a:schemeClr val="tx1"/>
                </a:solidFill>
                <a:latin typeface="Verdana" pitchFamily="34" charset="0"/>
              </a:defRPr>
            </a:lvl7pPr>
            <a:lvl8pPr marL="3429000" indent="-228600" algn="ctr" eaLnBrk="0" fontAlgn="base" hangingPunct="0">
              <a:spcBef>
                <a:spcPct val="0"/>
              </a:spcBef>
              <a:spcAft>
                <a:spcPct val="0"/>
              </a:spcAft>
              <a:defRPr sz="2400">
                <a:solidFill>
                  <a:schemeClr val="tx1"/>
                </a:solidFill>
                <a:latin typeface="Verdana" pitchFamily="34" charset="0"/>
              </a:defRPr>
            </a:lvl8pPr>
            <a:lvl9pPr marL="3886200" indent="-228600" algn="ctr" eaLnBrk="0" fontAlgn="base" hangingPunct="0">
              <a:spcBef>
                <a:spcPct val="0"/>
              </a:spcBef>
              <a:spcAft>
                <a:spcPct val="0"/>
              </a:spcAft>
              <a:defRPr sz="2400">
                <a:solidFill>
                  <a:schemeClr val="tx1"/>
                </a:solidFill>
                <a:latin typeface="Verdana" pitchFamily="34" charset="0"/>
              </a:defRPr>
            </a:lvl9pPr>
          </a:lstStyle>
          <a:p>
            <a:fld id="{455BC514-F347-4693-B554-F697A232D031}" type="slidenum">
              <a:rPr lang="en-US" sz="1200"/>
              <a:pPr/>
              <a:t>29</a:t>
            </a:fld>
            <a:endParaRPr lang="en-US" sz="1200"/>
          </a:p>
        </p:txBody>
      </p:sp>
      <p:sp>
        <p:nvSpPr>
          <p:cNvPr id="5" name="Notes Placeholder 2"/>
          <p:cNvSpPr txBox="1">
            <a:spLocks/>
          </p:cNvSpPr>
          <p:nvPr/>
        </p:nvSpPr>
        <p:spPr>
          <a:xfrm>
            <a:off x="838200" y="4495800"/>
            <a:ext cx="5486400" cy="4114800"/>
          </a:xfrm>
          <a:prstGeom prst="rect">
            <a:avLst/>
          </a:prstGeom>
        </p:spPr>
        <p:txBody>
          <a:bodyPr>
            <a:normAutofit/>
          </a:bodyPr>
          <a:lstStyle/>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a:t>
            </a:r>
            <a:endParaRPr lang="en-US" sz="1200" dirty="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Verdana" pitchFamily="34" charset="0"/>
              </a:defRPr>
            </a:lvl1pPr>
            <a:lvl2pPr marL="742950" indent="-285750">
              <a:defRPr sz="2400">
                <a:solidFill>
                  <a:schemeClr val="tx1"/>
                </a:solidFill>
                <a:latin typeface="Verdana" pitchFamily="34" charset="0"/>
              </a:defRPr>
            </a:lvl2pPr>
            <a:lvl3pPr marL="1143000" indent="-228600">
              <a:defRPr sz="2400">
                <a:solidFill>
                  <a:schemeClr val="tx1"/>
                </a:solidFill>
                <a:latin typeface="Verdana" pitchFamily="34" charset="0"/>
              </a:defRPr>
            </a:lvl3pPr>
            <a:lvl4pPr marL="1600200" indent="-228600">
              <a:defRPr sz="2400">
                <a:solidFill>
                  <a:schemeClr val="tx1"/>
                </a:solidFill>
                <a:latin typeface="Verdana" pitchFamily="34" charset="0"/>
              </a:defRPr>
            </a:lvl4pPr>
            <a:lvl5pPr marL="2057400" indent="-228600">
              <a:defRPr sz="2400">
                <a:solidFill>
                  <a:schemeClr val="tx1"/>
                </a:solidFill>
                <a:latin typeface="Verdana" pitchFamily="34" charset="0"/>
              </a:defRPr>
            </a:lvl5pPr>
            <a:lvl6pPr marL="2514600" indent="-228600" algn="ctr" eaLnBrk="0" fontAlgn="base" hangingPunct="0">
              <a:spcBef>
                <a:spcPct val="0"/>
              </a:spcBef>
              <a:spcAft>
                <a:spcPct val="0"/>
              </a:spcAft>
              <a:defRPr sz="2400">
                <a:solidFill>
                  <a:schemeClr val="tx1"/>
                </a:solidFill>
                <a:latin typeface="Verdana" pitchFamily="34" charset="0"/>
              </a:defRPr>
            </a:lvl6pPr>
            <a:lvl7pPr marL="2971800" indent="-228600" algn="ctr" eaLnBrk="0" fontAlgn="base" hangingPunct="0">
              <a:spcBef>
                <a:spcPct val="0"/>
              </a:spcBef>
              <a:spcAft>
                <a:spcPct val="0"/>
              </a:spcAft>
              <a:defRPr sz="2400">
                <a:solidFill>
                  <a:schemeClr val="tx1"/>
                </a:solidFill>
                <a:latin typeface="Verdana" pitchFamily="34" charset="0"/>
              </a:defRPr>
            </a:lvl7pPr>
            <a:lvl8pPr marL="3429000" indent="-228600" algn="ctr" eaLnBrk="0" fontAlgn="base" hangingPunct="0">
              <a:spcBef>
                <a:spcPct val="0"/>
              </a:spcBef>
              <a:spcAft>
                <a:spcPct val="0"/>
              </a:spcAft>
              <a:defRPr sz="2400">
                <a:solidFill>
                  <a:schemeClr val="tx1"/>
                </a:solidFill>
                <a:latin typeface="Verdana" pitchFamily="34" charset="0"/>
              </a:defRPr>
            </a:lvl8pPr>
            <a:lvl9pPr marL="3886200" indent="-228600" algn="ctr" eaLnBrk="0" fontAlgn="base" hangingPunct="0">
              <a:spcBef>
                <a:spcPct val="0"/>
              </a:spcBef>
              <a:spcAft>
                <a:spcPct val="0"/>
              </a:spcAft>
              <a:defRPr sz="2400">
                <a:solidFill>
                  <a:schemeClr val="tx1"/>
                </a:solidFill>
                <a:latin typeface="Verdana" pitchFamily="34" charset="0"/>
              </a:defRPr>
            </a:lvl9pPr>
          </a:lstStyle>
          <a:p>
            <a:fld id="{72C78885-744D-4A37-9BDA-E4C87510040A}" type="slidenum">
              <a:rPr lang="en-US" sz="1200"/>
              <a:pPr/>
              <a:t>30</a:t>
            </a:fld>
            <a:endParaRPr lang="en-US" sz="1200"/>
          </a:p>
        </p:txBody>
      </p:sp>
      <p:sp>
        <p:nvSpPr>
          <p:cNvPr id="5" name="Notes Placeholder 2"/>
          <p:cNvSpPr txBox="1">
            <a:spLocks/>
          </p:cNvSpPr>
          <p:nvPr/>
        </p:nvSpPr>
        <p:spPr>
          <a:xfrm>
            <a:off x="838200" y="4495800"/>
            <a:ext cx="5486400" cy="4114800"/>
          </a:xfrm>
          <a:prstGeom prst="rect">
            <a:avLst/>
          </a:prstGeom>
        </p:spPr>
        <p:txBody>
          <a:bodyPr>
            <a:normAutofit/>
          </a:bodyPr>
          <a:lstStyle/>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a:t>
            </a:r>
            <a:endParaRPr lang="en-US" sz="1200" dirty="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Verdana" pitchFamily="34" charset="0"/>
              </a:defRPr>
            </a:lvl1pPr>
            <a:lvl2pPr marL="742950" indent="-285750">
              <a:defRPr sz="2400">
                <a:solidFill>
                  <a:schemeClr val="tx1"/>
                </a:solidFill>
                <a:latin typeface="Verdana" pitchFamily="34" charset="0"/>
              </a:defRPr>
            </a:lvl2pPr>
            <a:lvl3pPr marL="1143000" indent="-228600">
              <a:defRPr sz="2400">
                <a:solidFill>
                  <a:schemeClr val="tx1"/>
                </a:solidFill>
                <a:latin typeface="Verdana" pitchFamily="34" charset="0"/>
              </a:defRPr>
            </a:lvl3pPr>
            <a:lvl4pPr marL="1600200" indent="-228600">
              <a:defRPr sz="2400">
                <a:solidFill>
                  <a:schemeClr val="tx1"/>
                </a:solidFill>
                <a:latin typeface="Verdana" pitchFamily="34" charset="0"/>
              </a:defRPr>
            </a:lvl4pPr>
            <a:lvl5pPr marL="2057400" indent="-228600">
              <a:defRPr sz="2400">
                <a:solidFill>
                  <a:schemeClr val="tx1"/>
                </a:solidFill>
                <a:latin typeface="Verdana" pitchFamily="34" charset="0"/>
              </a:defRPr>
            </a:lvl5pPr>
            <a:lvl6pPr marL="2514600" indent="-228600" algn="ctr" eaLnBrk="0" fontAlgn="base" hangingPunct="0">
              <a:spcBef>
                <a:spcPct val="0"/>
              </a:spcBef>
              <a:spcAft>
                <a:spcPct val="0"/>
              </a:spcAft>
              <a:defRPr sz="2400">
                <a:solidFill>
                  <a:schemeClr val="tx1"/>
                </a:solidFill>
                <a:latin typeface="Verdana" pitchFamily="34" charset="0"/>
              </a:defRPr>
            </a:lvl6pPr>
            <a:lvl7pPr marL="2971800" indent="-228600" algn="ctr" eaLnBrk="0" fontAlgn="base" hangingPunct="0">
              <a:spcBef>
                <a:spcPct val="0"/>
              </a:spcBef>
              <a:spcAft>
                <a:spcPct val="0"/>
              </a:spcAft>
              <a:defRPr sz="2400">
                <a:solidFill>
                  <a:schemeClr val="tx1"/>
                </a:solidFill>
                <a:latin typeface="Verdana" pitchFamily="34" charset="0"/>
              </a:defRPr>
            </a:lvl7pPr>
            <a:lvl8pPr marL="3429000" indent="-228600" algn="ctr" eaLnBrk="0" fontAlgn="base" hangingPunct="0">
              <a:spcBef>
                <a:spcPct val="0"/>
              </a:spcBef>
              <a:spcAft>
                <a:spcPct val="0"/>
              </a:spcAft>
              <a:defRPr sz="2400">
                <a:solidFill>
                  <a:schemeClr val="tx1"/>
                </a:solidFill>
                <a:latin typeface="Verdana" pitchFamily="34" charset="0"/>
              </a:defRPr>
            </a:lvl8pPr>
            <a:lvl9pPr marL="3886200" indent="-228600" algn="ctr" eaLnBrk="0" fontAlgn="base" hangingPunct="0">
              <a:spcBef>
                <a:spcPct val="0"/>
              </a:spcBef>
              <a:spcAft>
                <a:spcPct val="0"/>
              </a:spcAft>
              <a:defRPr sz="2400">
                <a:solidFill>
                  <a:schemeClr val="tx1"/>
                </a:solidFill>
                <a:latin typeface="Verdana" pitchFamily="34" charset="0"/>
              </a:defRPr>
            </a:lvl9pPr>
          </a:lstStyle>
          <a:p>
            <a:fld id="{70FD6409-44CD-4923-917B-677AA002F8E9}" type="slidenum">
              <a:rPr lang="en-US" sz="1200"/>
              <a:pPr/>
              <a:t>31</a:t>
            </a:fld>
            <a:endParaRPr lang="en-US" sz="1200"/>
          </a:p>
        </p:txBody>
      </p:sp>
      <p:sp>
        <p:nvSpPr>
          <p:cNvPr id="5" name="Notes Placeholder 2"/>
          <p:cNvSpPr txBox="1">
            <a:spLocks/>
          </p:cNvSpPr>
          <p:nvPr/>
        </p:nvSpPr>
        <p:spPr>
          <a:xfrm>
            <a:off x="838200" y="4495800"/>
            <a:ext cx="5486400" cy="4114800"/>
          </a:xfrm>
          <a:prstGeom prst="rect">
            <a:avLst/>
          </a:prstGeom>
        </p:spPr>
        <p:txBody>
          <a:bodyPr>
            <a:normAutofit/>
          </a:bodyPr>
          <a:lstStyle/>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a:t>
            </a:r>
            <a:endParaRPr lang="en-US" sz="1200" dirty="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Verdana" pitchFamily="34" charset="0"/>
              </a:defRPr>
            </a:lvl1pPr>
            <a:lvl2pPr marL="742950" indent="-285750">
              <a:defRPr sz="2400">
                <a:solidFill>
                  <a:schemeClr val="tx1"/>
                </a:solidFill>
                <a:latin typeface="Verdana" pitchFamily="34" charset="0"/>
              </a:defRPr>
            </a:lvl2pPr>
            <a:lvl3pPr marL="1143000" indent="-228600">
              <a:defRPr sz="2400">
                <a:solidFill>
                  <a:schemeClr val="tx1"/>
                </a:solidFill>
                <a:latin typeface="Verdana" pitchFamily="34" charset="0"/>
              </a:defRPr>
            </a:lvl3pPr>
            <a:lvl4pPr marL="1600200" indent="-228600">
              <a:defRPr sz="2400">
                <a:solidFill>
                  <a:schemeClr val="tx1"/>
                </a:solidFill>
                <a:latin typeface="Verdana" pitchFamily="34" charset="0"/>
              </a:defRPr>
            </a:lvl4pPr>
            <a:lvl5pPr marL="2057400" indent="-228600">
              <a:defRPr sz="2400">
                <a:solidFill>
                  <a:schemeClr val="tx1"/>
                </a:solidFill>
                <a:latin typeface="Verdana" pitchFamily="34" charset="0"/>
              </a:defRPr>
            </a:lvl5pPr>
            <a:lvl6pPr marL="2514600" indent="-228600" algn="ctr" eaLnBrk="0" fontAlgn="base" hangingPunct="0">
              <a:spcBef>
                <a:spcPct val="0"/>
              </a:spcBef>
              <a:spcAft>
                <a:spcPct val="0"/>
              </a:spcAft>
              <a:defRPr sz="2400">
                <a:solidFill>
                  <a:schemeClr val="tx1"/>
                </a:solidFill>
                <a:latin typeface="Verdana" pitchFamily="34" charset="0"/>
              </a:defRPr>
            </a:lvl6pPr>
            <a:lvl7pPr marL="2971800" indent="-228600" algn="ctr" eaLnBrk="0" fontAlgn="base" hangingPunct="0">
              <a:spcBef>
                <a:spcPct val="0"/>
              </a:spcBef>
              <a:spcAft>
                <a:spcPct val="0"/>
              </a:spcAft>
              <a:defRPr sz="2400">
                <a:solidFill>
                  <a:schemeClr val="tx1"/>
                </a:solidFill>
                <a:latin typeface="Verdana" pitchFamily="34" charset="0"/>
              </a:defRPr>
            </a:lvl7pPr>
            <a:lvl8pPr marL="3429000" indent="-228600" algn="ctr" eaLnBrk="0" fontAlgn="base" hangingPunct="0">
              <a:spcBef>
                <a:spcPct val="0"/>
              </a:spcBef>
              <a:spcAft>
                <a:spcPct val="0"/>
              </a:spcAft>
              <a:defRPr sz="2400">
                <a:solidFill>
                  <a:schemeClr val="tx1"/>
                </a:solidFill>
                <a:latin typeface="Verdana" pitchFamily="34" charset="0"/>
              </a:defRPr>
            </a:lvl8pPr>
            <a:lvl9pPr marL="3886200" indent="-228600" algn="ctr" eaLnBrk="0" fontAlgn="base" hangingPunct="0">
              <a:spcBef>
                <a:spcPct val="0"/>
              </a:spcBef>
              <a:spcAft>
                <a:spcPct val="0"/>
              </a:spcAft>
              <a:defRPr sz="2400">
                <a:solidFill>
                  <a:schemeClr val="tx1"/>
                </a:solidFill>
                <a:latin typeface="Verdana" pitchFamily="34" charset="0"/>
              </a:defRPr>
            </a:lvl9pPr>
          </a:lstStyle>
          <a:p>
            <a:fld id="{9A803066-314B-4CB9-AA6B-E3FAD1E7D9F6}" type="slidenum">
              <a:rPr lang="en-US" sz="1200"/>
              <a:pPr/>
              <a:t>32</a:t>
            </a:fld>
            <a:endParaRPr lang="en-US" sz="1200"/>
          </a:p>
        </p:txBody>
      </p:sp>
      <p:sp>
        <p:nvSpPr>
          <p:cNvPr id="5" name="Notes Placeholder 2"/>
          <p:cNvSpPr txBox="1">
            <a:spLocks/>
          </p:cNvSpPr>
          <p:nvPr/>
        </p:nvSpPr>
        <p:spPr>
          <a:xfrm>
            <a:off x="838200" y="4495800"/>
            <a:ext cx="5486400" cy="4114800"/>
          </a:xfrm>
          <a:prstGeom prst="rect">
            <a:avLst/>
          </a:prstGeom>
        </p:spPr>
        <p:txBody>
          <a:bodyPr>
            <a:normAutofit/>
          </a:bodyPr>
          <a:lstStyle/>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l" eaLnBrk="1" fontAlgn="auto" hangingPunct="1">
              <a:spcBef>
                <a:spcPts val="0"/>
              </a:spcBef>
              <a:spcAft>
                <a:spcPts val="0"/>
              </a:spcAft>
              <a:defRPr/>
            </a:pPr>
            <a:r>
              <a:rPr lang="en-US" sz="1200">
                <a:latin typeface="+mn-lt"/>
              </a:rPr>
              <a:t>_____________________________________________________________________</a:t>
            </a:r>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8" descr="bg-iia-logo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46075" y="282575"/>
            <a:ext cx="8464550" cy="6289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74" name="Rectangle 2"/>
          <p:cNvSpPr>
            <a:spLocks noGrp="1" noChangeArrowheads="1"/>
          </p:cNvSpPr>
          <p:nvPr>
            <p:ph type="ctrTitle"/>
          </p:nvPr>
        </p:nvSpPr>
        <p:spPr>
          <a:xfrm>
            <a:off x="981075" y="1393825"/>
            <a:ext cx="7261225" cy="2465388"/>
          </a:xfrm>
        </p:spPr>
        <p:txBody>
          <a:bodyPr/>
          <a:lstStyle>
            <a:lvl1pPr>
              <a:lnSpc>
                <a:spcPct val="90000"/>
              </a:lnSpc>
              <a:defRPr sz="48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371600" y="4038600"/>
            <a:ext cx="6400800" cy="1066800"/>
          </a:xfrm>
        </p:spPr>
        <p:txBody>
          <a:bodyPr/>
          <a:lstStyle>
            <a:lvl1pPr marL="0" indent="0" algn="ctr">
              <a:lnSpc>
                <a:spcPct val="90000"/>
              </a:lnSpc>
              <a:buFontTx/>
              <a:buNone/>
              <a:defRPr i="1">
                <a:latin typeface="Times" pitchFamily="18" charset="0"/>
              </a:defRPr>
            </a:lvl1pPr>
          </a:lstStyle>
          <a:p>
            <a:r>
              <a:rPr lang="en-US" smtClean="0"/>
              <a:t>Click to edit Master subtitle style</a:t>
            </a:r>
            <a:endParaRPr lang="en-US"/>
          </a:p>
        </p:txBody>
      </p:sp>
    </p:spTree>
    <p:extLst>
      <p:ext uri="{BB962C8B-B14F-4D97-AF65-F5344CB8AC3E}">
        <p14:creationId xmlns:p14="http://schemas.microsoft.com/office/powerpoint/2010/main" xmlns="" val="28679701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162733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2657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2657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503375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xmlns="" val="2315008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3154794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38941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38941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994204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59560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3625519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7770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635149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889824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pic>
        <p:nvPicPr>
          <p:cNvPr id="1026" name="Picture 31" descr="bg-plain3"/>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346075" y="282575"/>
            <a:ext cx="8464550" cy="6289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981200"/>
            <a:ext cx="7772400" cy="3894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67"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iming>
    <p:tnLst>
      <p:par>
        <p:cTn id="1" dur="indefinite" restart="never" nodeType="tmRoot"/>
      </p:par>
    </p:tnLst>
  </p:timing>
  <p:txStyles>
    <p:titleStyle>
      <a:lvl1pPr algn="ctr" rtl="0" eaLnBrk="0" fontAlgn="base" hangingPunct="0">
        <a:spcBef>
          <a:spcPct val="0"/>
        </a:spcBef>
        <a:spcAft>
          <a:spcPct val="0"/>
        </a:spcAft>
        <a:defRPr sz="4000" b="1">
          <a:solidFill>
            <a:schemeClr val="tx1"/>
          </a:solidFill>
          <a:latin typeface="+mj-lt"/>
          <a:ea typeface="+mj-ea"/>
          <a:cs typeface="+mj-cs"/>
        </a:defRPr>
      </a:lvl1pPr>
      <a:lvl2pPr algn="ctr" rtl="0" eaLnBrk="0" fontAlgn="base" hangingPunct="0">
        <a:spcBef>
          <a:spcPct val="0"/>
        </a:spcBef>
        <a:spcAft>
          <a:spcPct val="0"/>
        </a:spcAft>
        <a:defRPr sz="4000" b="1">
          <a:solidFill>
            <a:schemeClr val="tx1"/>
          </a:solidFill>
          <a:latin typeface="Verdana" pitchFamily="34" charset="0"/>
        </a:defRPr>
      </a:lvl2pPr>
      <a:lvl3pPr algn="ctr" rtl="0" eaLnBrk="0" fontAlgn="base" hangingPunct="0">
        <a:spcBef>
          <a:spcPct val="0"/>
        </a:spcBef>
        <a:spcAft>
          <a:spcPct val="0"/>
        </a:spcAft>
        <a:defRPr sz="4000" b="1">
          <a:solidFill>
            <a:schemeClr val="tx1"/>
          </a:solidFill>
          <a:latin typeface="Verdana" pitchFamily="34" charset="0"/>
        </a:defRPr>
      </a:lvl3pPr>
      <a:lvl4pPr algn="ctr" rtl="0" eaLnBrk="0" fontAlgn="base" hangingPunct="0">
        <a:spcBef>
          <a:spcPct val="0"/>
        </a:spcBef>
        <a:spcAft>
          <a:spcPct val="0"/>
        </a:spcAft>
        <a:defRPr sz="4000" b="1">
          <a:solidFill>
            <a:schemeClr val="tx1"/>
          </a:solidFill>
          <a:latin typeface="Verdana" pitchFamily="34" charset="0"/>
        </a:defRPr>
      </a:lvl4pPr>
      <a:lvl5pPr algn="ctr" rtl="0" eaLnBrk="0" fontAlgn="base" hangingPunct="0">
        <a:spcBef>
          <a:spcPct val="0"/>
        </a:spcBef>
        <a:spcAft>
          <a:spcPct val="0"/>
        </a:spcAft>
        <a:defRPr sz="4000" b="1">
          <a:solidFill>
            <a:schemeClr val="tx1"/>
          </a:solidFill>
          <a:latin typeface="Verdana" pitchFamily="34" charset="0"/>
        </a:defRPr>
      </a:lvl5pPr>
      <a:lvl6pPr marL="457200" algn="ctr" rtl="0" eaLnBrk="1" fontAlgn="base" hangingPunct="1">
        <a:spcBef>
          <a:spcPct val="0"/>
        </a:spcBef>
        <a:spcAft>
          <a:spcPct val="0"/>
        </a:spcAft>
        <a:defRPr sz="4000" b="1">
          <a:solidFill>
            <a:schemeClr val="tx1"/>
          </a:solidFill>
          <a:latin typeface="Verdana" pitchFamily="34" charset="0"/>
        </a:defRPr>
      </a:lvl6pPr>
      <a:lvl7pPr marL="914400" algn="ctr" rtl="0" eaLnBrk="1" fontAlgn="base" hangingPunct="1">
        <a:spcBef>
          <a:spcPct val="0"/>
        </a:spcBef>
        <a:spcAft>
          <a:spcPct val="0"/>
        </a:spcAft>
        <a:defRPr sz="4000" b="1">
          <a:solidFill>
            <a:schemeClr val="tx1"/>
          </a:solidFill>
          <a:latin typeface="Verdana" pitchFamily="34" charset="0"/>
        </a:defRPr>
      </a:lvl7pPr>
      <a:lvl8pPr marL="1371600" algn="ctr" rtl="0" eaLnBrk="1" fontAlgn="base" hangingPunct="1">
        <a:spcBef>
          <a:spcPct val="0"/>
        </a:spcBef>
        <a:spcAft>
          <a:spcPct val="0"/>
        </a:spcAft>
        <a:defRPr sz="4000" b="1">
          <a:solidFill>
            <a:schemeClr val="tx1"/>
          </a:solidFill>
          <a:latin typeface="Verdana" pitchFamily="34" charset="0"/>
        </a:defRPr>
      </a:lvl8pPr>
      <a:lvl9pPr marL="1828800" algn="ctr" rtl="0" eaLnBrk="1" fontAlgn="base" hangingPunct="1">
        <a:spcBef>
          <a:spcPct val="0"/>
        </a:spcBef>
        <a:spcAft>
          <a:spcPct val="0"/>
        </a:spcAft>
        <a:defRPr sz="4000" b="1">
          <a:solidFill>
            <a:schemeClr val="tx1"/>
          </a:solidFill>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bg2"/>
          </a:solidFill>
          <a:latin typeface="+mn-lt"/>
          <a:ea typeface="+mn-ea"/>
          <a:cs typeface="+mn-cs"/>
        </a:defRPr>
      </a:lvl1pPr>
      <a:lvl2pPr marL="742950" indent="-285750" algn="l" rtl="0" eaLnBrk="0" fontAlgn="base" hangingPunct="0">
        <a:spcBef>
          <a:spcPct val="20000"/>
        </a:spcBef>
        <a:spcAft>
          <a:spcPct val="0"/>
        </a:spcAft>
        <a:buChar char="–"/>
        <a:defRPr sz="2800">
          <a:solidFill>
            <a:srgbClr val="996600"/>
          </a:solidFill>
          <a:latin typeface="+mn-lt"/>
        </a:defRPr>
      </a:lvl2pPr>
      <a:lvl3pPr marL="1085850" indent="-228600" algn="l" rtl="0" eaLnBrk="0" fontAlgn="base" hangingPunct="0">
        <a:spcBef>
          <a:spcPct val="20000"/>
        </a:spcBef>
        <a:spcAft>
          <a:spcPct val="0"/>
        </a:spcAft>
        <a:buChar char="•"/>
        <a:defRPr sz="2400">
          <a:solidFill>
            <a:srgbClr val="336600"/>
          </a:solidFill>
          <a:latin typeface="+mn-lt"/>
        </a:defRPr>
      </a:lvl3pPr>
      <a:lvl4pPr marL="1428750" indent="-228600" algn="l" rtl="0" eaLnBrk="0" fontAlgn="base" hangingPunct="0">
        <a:spcBef>
          <a:spcPct val="20000"/>
        </a:spcBef>
        <a:spcAft>
          <a:spcPct val="0"/>
        </a:spcAft>
        <a:buChar char="–"/>
        <a:defRPr sz="2000">
          <a:solidFill>
            <a:srgbClr val="CC6600"/>
          </a:solidFill>
          <a:latin typeface="+mn-lt"/>
        </a:defRPr>
      </a:lvl4pPr>
      <a:lvl5pPr marL="1771650" indent="-228600" algn="l" rtl="0" eaLnBrk="0" fontAlgn="base" hangingPunct="0">
        <a:spcBef>
          <a:spcPct val="20000"/>
        </a:spcBef>
        <a:spcAft>
          <a:spcPct val="0"/>
        </a:spcAft>
        <a:buChar char="»"/>
        <a:defRPr sz="2000">
          <a:solidFill>
            <a:srgbClr val="009900"/>
          </a:solidFill>
          <a:latin typeface="+mn-lt"/>
        </a:defRPr>
      </a:lvl5pPr>
      <a:lvl6pPr marL="2228850" indent="-228600" algn="l" rtl="0" eaLnBrk="1" fontAlgn="base" hangingPunct="1">
        <a:spcBef>
          <a:spcPct val="20000"/>
        </a:spcBef>
        <a:spcAft>
          <a:spcPct val="0"/>
        </a:spcAft>
        <a:buChar char="»"/>
        <a:defRPr sz="2000">
          <a:solidFill>
            <a:srgbClr val="009900"/>
          </a:solidFill>
          <a:latin typeface="+mn-lt"/>
        </a:defRPr>
      </a:lvl6pPr>
      <a:lvl7pPr marL="2686050" indent="-228600" algn="l" rtl="0" eaLnBrk="1" fontAlgn="base" hangingPunct="1">
        <a:spcBef>
          <a:spcPct val="20000"/>
        </a:spcBef>
        <a:spcAft>
          <a:spcPct val="0"/>
        </a:spcAft>
        <a:buChar char="»"/>
        <a:defRPr sz="2000">
          <a:solidFill>
            <a:srgbClr val="009900"/>
          </a:solidFill>
          <a:latin typeface="+mn-lt"/>
        </a:defRPr>
      </a:lvl7pPr>
      <a:lvl8pPr marL="3143250" indent="-228600" algn="l" rtl="0" eaLnBrk="1" fontAlgn="base" hangingPunct="1">
        <a:spcBef>
          <a:spcPct val="20000"/>
        </a:spcBef>
        <a:spcAft>
          <a:spcPct val="0"/>
        </a:spcAft>
        <a:buChar char="»"/>
        <a:defRPr sz="2000">
          <a:solidFill>
            <a:srgbClr val="009900"/>
          </a:solidFill>
          <a:latin typeface="+mn-lt"/>
        </a:defRPr>
      </a:lvl8pPr>
      <a:lvl9pPr marL="3600450" indent="-228600" algn="l" rtl="0" eaLnBrk="1" fontAlgn="base" hangingPunct="1">
        <a:spcBef>
          <a:spcPct val="20000"/>
        </a:spcBef>
        <a:spcAft>
          <a:spcPct val="0"/>
        </a:spcAft>
        <a:buChar char="»"/>
        <a:defRPr sz="2000">
          <a:solidFill>
            <a:srgbClr val="0099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timeanddate.com/calendar/monthly.html?year=1752&amp;month=9&amp;country=1"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acfe.co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nebraskacert.org/CSF/CSF-LT-Aug2011.pdf" TargetMode="External"/><Relationship Id="rId2" Type="http://schemas.openxmlformats.org/officeDocument/2006/relationships/hyperlink" Target="http://www.acfe.com/" TargetMode="Externa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acl.com/pdfs/Training_252.pdf" TargetMode="External"/><Relationship Id="rId2" Type="http://schemas.openxmlformats.org/officeDocument/2006/relationships/hyperlink" Target="http://www.acfe.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68375" y="441325"/>
            <a:ext cx="7261225" cy="1306513"/>
          </a:xfrm>
        </p:spPr>
        <p:txBody>
          <a:bodyPr/>
          <a:lstStyle/>
          <a:p>
            <a:pPr eaLnBrk="1" hangingPunct="1"/>
            <a:r>
              <a:rPr lang="en-US" sz="2800" smtClean="0"/>
              <a:t>Fraud – A Data Analysis Approach</a:t>
            </a:r>
            <a:br>
              <a:rPr lang="en-US" sz="2800" smtClean="0"/>
            </a:br>
            <a:r>
              <a:rPr lang="en-US" sz="2800" smtClean="0"/>
              <a:t>Kansas City ISACA</a:t>
            </a:r>
            <a:br>
              <a:rPr lang="en-US" sz="2800" smtClean="0"/>
            </a:br>
            <a:r>
              <a:rPr lang="en-US" sz="2800" smtClean="0"/>
              <a:t>10/13/2011</a:t>
            </a:r>
          </a:p>
        </p:txBody>
      </p:sp>
      <p:sp>
        <p:nvSpPr>
          <p:cNvPr id="3075" name="Rectangle 3"/>
          <p:cNvSpPr>
            <a:spLocks noGrp="1" noChangeArrowheads="1"/>
          </p:cNvSpPr>
          <p:nvPr>
            <p:ph type="subTitle" idx="1"/>
          </p:nvPr>
        </p:nvSpPr>
        <p:spPr>
          <a:xfrm>
            <a:off x="1352550" y="3008313"/>
            <a:ext cx="6845300" cy="1382712"/>
          </a:xfrm>
        </p:spPr>
        <p:txBody>
          <a:bodyPr/>
          <a:lstStyle/>
          <a:p>
            <a:pPr eaLnBrk="1" hangingPunct="1"/>
            <a:r>
              <a:rPr lang="en-US" smtClean="0"/>
              <a:t>Michael T Hoesing CISA, CISSP, CCP, CIA, CFSA, ACDA, CMA, CPA</a:t>
            </a:r>
          </a:p>
          <a:p>
            <a:pPr eaLnBrk="1" hangingPunct="1"/>
            <a:r>
              <a:rPr lang="en-US" b="1" i="0" smtClean="0"/>
              <a:t>mhoesing@mail.unomaha.edu</a:t>
            </a:r>
          </a:p>
        </p:txBody>
      </p:sp>
      <p:sp>
        <p:nvSpPr>
          <p:cNvPr id="4" name="Rectangle 3"/>
          <p:cNvSpPr txBox="1">
            <a:spLocks noChangeArrowheads="1"/>
          </p:cNvSpPr>
          <p:nvPr/>
        </p:nvSpPr>
        <p:spPr bwMode="auto">
          <a:xfrm>
            <a:off x="1479550" y="4551363"/>
            <a:ext cx="6843713" cy="1384300"/>
          </a:xfrm>
          <a:prstGeom prst="rect">
            <a:avLst/>
          </a:prstGeom>
          <a:noFill/>
          <a:ln w="9525">
            <a:noFill/>
            <a:miter lim="800000"/>
            <a:headEnd/>
            <a:tailEnd/>
          </a:ln>
          <a:effectLst/>
        </p:spPr>
        <p:txBody>
          <a:bodyPr/>
          <a:lstStyle/>
          <a:p>
            <a:pPr algn="l" eaLnBrk="1" hangingPunct="1">
              <a:lnSpc>
                <a:spcPct val="90000"/>
              </a:lnSpc>
              <a:spcBef>
                <a:spcPct val="20000"/>
              </a:spcBef>
              <a:defRPr/>
            </a:pPr>
            <a:r>
              <a:rPr lang="en-US" sz="2000" i="1" kern="0" dirty="0">
                <a:solidFill>
                  <a:schemeClr val="bg2"/>
                </a:solidFill>
                <a:latin typeface="Times" pitchFamily="18" charset="0"/>
              </a:rPr>
              <a:t>Any procedures discussed herein should be tested before applying them to your production data. Content is the opinion of the author and not the conference sponsor, clients, employers past present nor future, friends nor relatives. Don’t sue me, I have no money.</a:t>
            </a:r>
          </a:p>
        </p:txBody>
      </p:sp>
      <p:pic>
        <p:nvPicPr>
          <p:cNvPr id="3077" name="Picture 1"/>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9775" y="1843088"/>
            <a:ext cx="7689850" cy="1181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685800" y="468313"/>
            <a:ext cx="7772400" cy="1143000"/>
          </a:xfrm>
        </p:spPr>
        <p:txBody>
          <a:bodyPr/>
          <a:lstStyle/>
          <a:p>
            <a:pPr eaLnBrk="1" hangingPunct="1"/>
            <a:r>
              <a:rPr lang="en-US" sz="3600" smtClean="0"/>
              <a:t>Examples – Phantom Employee (3)</a:t>
            </a:r>
          </a:p>
        </p:txBody>
      </p:sp>
      <p:sp>
        <p:nvSpPr>
          <p:cNvPr id="12291" name="Rectangle 3"/>
          <p:cNvSpPr>
            <a:spLocks noGrp="1" noChangeArrowheads="1"/>
          </p:cNvSpPr>
          <p:nvPr>
            <p:ph type="body" idx="4294967295"/>
          </p:nvPr>
        </p:nvSpPr>
        <p:spPr>
          <a:xfrm>
            <a:off x="685800" y="1492250"/>
            <a:ext cx="7772400" cy="4432300"/>
          </a:xfrm>
        </p:spPr>
        <p:txBody>
          <a:bodyPr/>
          <a:lstStyle/>
          <a:p>
            <a:pPr eaLnBrk="1" hangingPunct="1">
              <a:lnSpc>
                <a:spcPct val="90000"/>
              </a:lnSpc>
              <a:buFont typeface="Wingdings" pitchFamily="2" charset="2"/>
              <a:buChar char="Ø"/>
            </a:pPr>
            <a:r>
              <a:rPr lang="en-US" smtClean="0"/>
              <a:t>Character Field Normalization </a:t>
            </a:r>
            <a:r>
              <a:rPr lang="en-US" sz="2400" smtClean="0"/>
              <a:t>(JOIN)</a:t>
            </a:r>
          </a:p>
          <a:p>
            <a:pPr lvl="1" eaLnBrk="1" hangingPunct="1">
              <a:lnSpc>
                <a:spcPct val="90000"/>
              </a:lnSpc>
              <a:buFont typeface="Wingdings" pitchFamily="2" charset="2"/>
              <a:buChar char="Ø"/>
            </a:pPr>
            <a:r>
              <a:rPr lang="en-US" smtClean="0"/>
              <a:t> </a:t>
            </a:r>
            <a:r>
              <a:rPr lang="en-US" sz="2000" smtClean="0"/>
              <a:t>Type – both should be character, but if not STRING will convert a numeric (VALUE – char to numeric)</a:t>
            </a:r>
          </a:p>
          <a:p>
            <a:pPr lvl="1" eaLnBrk="1" hangingPunct="1">
              <a:lnSpc>
                <a:spcPct val="90000"/>
              </a:lnSpc>
              <a:buFont typeface="Wingdings" pitchFamily="2" charset="2"/>
              <a:buChar char="Ø"/>
            </a:pPr>
            <a:r>
              <a:rPr lang="en-US" sz="2000" smtClean="0"/>
              <a:t> Case – both should be the same, UPPER or LOWER or PROPER </a:t>
            </a:r>
          </a:p>
          <a:p>
            <a:pPr lvl="1" eaLnBrk="1" hangingPunct="1">
              <a:lnSpc>
                <a:spcPct val="90000"/>
              </a:lnSpc>
              <a:buFont typeface="Wingdings" pitchFamily="2" charset="2"/>
              <a:buChar char="Ø"/>
            </a:pPr>
            <a:r>
              <a:rPr lang="en-US" sz="2000" smtClean="0"/>
              <a:t> Justification – leading and trailing blanks should be the same ALLTRIM removes both (keeps interior “ “)</a:t>
            </a:r>
          </a:p>
          <a:p>
            <a:pPr lvl="1" eaLnBrk="1" hangingPunct="1">
              <a:lnSpc>
                <a:spcPct val="90000"/>
              </a:lnSpc>
              <a:buFont typeface="Wingdings" pitchFamily="2" charset="2"/>
              <a:buChar char="Ø"/>
            </a:pPr>
            <a:r>
              <a:rPr lang="en-US" sz="2000" smtClean="0"/>
              <a:t> Length – both should be the same, SUBSTR (both shortens and </a:t>
            </a:r>
            <a:r>
              <a:rPr lang="en-US" sz="2000" i="1" u="sng" smtClean="0"/>
              <a:t>LENGTHENS</a:t>
            </a:r>
            <a:r>
              <a:rPr lang="en-US" sz="2000" smtClean="0"/>
              <a:t>)</a:t>
            </a:r>
          </a:p>
          <a:p>
            <a:pPr lvl="1" eaLnBrk="1" hangingPunct="1">
              <a:lnSpc>
                <a:spcPct val="90000"/>
              </a:lnSpc>
              <a:buFont typeface="Wingdings" pitchFamily="2" charset="2"/>
              <a:buChar char="Ø"/>
            </a:pPr>
            <a:r>
              <a:rPr lang="en-US" sz="2000" smtClean="0"/>
              <a:t>Consistent Content – INCLUDE &amp; EXCLUDE good or bad characters</a:t>
            </a:r>
          </a:p>
          <a:p>
            <a:pPr lvl="1" eaLnBrk="1" hangingPunct="1">
              <a:lnSpc>
                <a:spcPct val="90000"/>
              </a:lnSpc>
              <a:buFont typeface="Wingdings" pitchFamily="2" charset="2"/>
              <a:buChar char="Ø"/>
            </a:pPr>
            <a:r>
              <a:rPr lang="en-US" sz="2000" smtClean="0"/>
              <a:t>Incorrect Content – REPLACE {REPLACE(namefield,BLANKS(2), BLANKS(1)  will remove double spaces}</a:t>
            </a:r>
            <a:endParaRPr lang="en-US" sz="2400" smtClean="0"/>
          </a:p>
          <a:p>
            <a:pPr lvl="1" eaLnBrk="1" hangingPunct="1">
              <a:lnSpc>
                <a:spcPct val="90000"/>
              </a:lnSpc>
              <a:buFont typeface="Wingdings" pitchFamily="2" charset="2"/>
              <a:buChar char="Ø"/>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685800" y="468313"/>
            <a:ext cx="7772400" cy="1143000"/>
          </a:xfrm>
        </p:spPr>
        <p:txBody>
          <a:bodyPr/>
          <a:lstStyle/>
          <a:p>
            <a:pPr eaLnBrk="1" hangingPunct="1"/>
            <a:r>
              <a:rPr lang="en-US" sz="2800" smtClean="0"/>
              <a:t>Phantom Employee – harmonize keys</a:t>
            </a:r>
          </a:p>
        </p:txBody>
      </p:sp>
      <p:pic>
        <p:nvPicPr>
          <p:cNvPr id="13315" name="Picture 2"/>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92200" y="1338263"/>
            <a:ext cx="7061200" cy="2573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3316" name="Picture 3"/>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92200" y="3822700"/>
            <a:ext cx="7061200" cy="2247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317" name="TextBox 4"/>
          <p:cNvSpPr txBox="1">
            <a:spLocks noChangeArrowheads="1"/>
          </p:cNvSpPr>
          <p:nvPr/>
        </p:nvSpPr>
        <p:spPr bwMode="auto">
          <a:xfrm>
            <a:off x="1765300" y="4635500"/>
            <a:ext cx="5715000" cy="830263"/>
          </a:xfrm>
          <a:prstGeom prst="rect">
            <a:avLst/>
          </a:prstGeom>
          <a:solidFill>
            <a:schemeClr val="accent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Verdana" pitchFamily="34" charset="0"/>
              </a:defRPr>
            </a:lvl1pPr>
            <a:lvl2pPr marL="742950" indent="-285750">
              <a:defRPr sz="2400">
                <a:solidFill>
                  <a:schemeClr val="tx1"/>
                </a:solidFill>
                <a:latin typeface="Verdana" pitchFamily="34" charset="0"/>
              </a:defRPr>
            </a:lvl2pPr>
            <a:lvl3pPr marL="1143000" indent="-228600">
              <a:defRPr sz="2400">
                <a:solidFill>
                  <a:schemeClr val="tx1"/>
                </a:solidFill>
                <a:latin typeface="Verdana" pitchFamily="34" charset="0"/>
              </a:defRPr>
            </a:lvl3pPr>
            <a:lvl4pPr marL="1600200" indent="-228600">
              <a:defRPr sz="2400">
                <a:solidFill>
                  <a:schemeClr val="tx1"/>
                </a:solidFill>
                <a:latin typeface="Verdana" pitchFamily="34" charset="0"/>
              </a:defRPr>
            </a:lvl4pPr>
            <a:lvl5pPr marL="2057400" indent="-228600">
              <a:defRPr sz="2400">
                <a:solidFill>
                  <a:schemeClr val="tx1"/>
                </a:solidFill>
                <a:latin typeface="Verdana" pitchFamily="34" charset="0"/>
              </a:defRPr>
            </a:lvl5pPr>
            <a:lvl6pPr marL="2514600" indent="-228600" algn="ctr" eaLnBrk="0" fontAlgn="base" hangingPunct="0">
              <a:spcBef>
                <a:spcPct val="0"/>
              </a:spcBef>
              <a:spcAft>
                <a:spcPct val="0"/>
              </a:spcAft>
              <a:defRPr sz="2400">
                <a:solidFill>
                  <a:schemeClr val="tx1"/>
                </a:solidFill>
                <a:latin typeface="Verdana" pitchFamily="34" charset="0"/>
              </a:defRPr>
            </a:lvl6pPr>
            <a:lvl7pPr marL="2971800" indent="-228600" algn="ctr" eaLnBrk="0" fontAlgn="base" hangingPunct="0">
              <a:spcBef>
                <a:spcPct val="0"/>
              </a:spcBef>
              <a:spcAft>
                <a:spcPct val="0"/>
              </a:spcAft>
              <a:defRPr sz="2400">
                <a:solidFill>
                  <a:schemeClr val="tx1"/>
                </a:solidFill>
                <a:latin typeface="Verdana" pitchFamily="34" charset="0"/>
              </a:defRPr>
            </a:lvl7pPr>
            <a:lvl8pPr marL="3429000" indent="-228600" algn="ctr" eaLnBrk="0" fontAlgn="base" hangingPunct="0">
              <a:spcBef>
                <a:spcPct val="0"/>
              </a:spcBef>
              <a:spcAft>
                <a:spcPct val="0"/>
              </a:spcAft>
              <a:defRPr sz="2400">
                <a:solidFill>
                  <a:schemeClr val="tx1"/>
                </a:solidFill>
                <a:latin typeface="Verdana" pitchFamily="34" charset="0"/>
              </a:defRPr>
            </a:lvl8pPr>
            <a:lvl9pPr marL="3886200" indent="-228600" algn="ctr" eaLnBrk="0" fontAlgn="base" hangingPunct="0">
              <a:spcBef>
                <a:spcPct val="0"/>
              </a:spcBef>
              <a:spcAft>
                <a:spcPct val="0"/>
              </a:spcAft>
              <a:defRPr sz="2400">
                <a:solidFill>
                  <a:schemeClr val="tx1"/>
                </a:solidFill>
                <a:latin typeface="Verdana" pitchFamily="34" charset="0"/>
              </a:defRPr>
            </a:lvl9pPr>
          </a:lstStyle>
          <a:p>
            <a:r>
              <a:rPr lang="en-US"/>
              <a:t>SUBSTR(EXCLUDE(UPPER(ALLTRIM( Employee_Name)), ","), 1, 25)</a:t>
            </a:r>
          </a:p>
        </p:txBody>
      </p:sp>
      <p:sp>
        <p:nvSpPr>
          <p:cNvPr id="13318" name="TextBox 6"/>
          <p:cNvSpPr txBox="1">
            <a:spLocks noChangeArrowheads="1"/>
          </p:cNvSpPr>
          <p:nvPr/>
        </p:nvSpPr>
        <p:spPr bwMode="auto">
          <a:xfrm>
            <a:off x="914400" y="2209800"/>
            <a:ext cx="7429500" cy="1200150"/>
          </a:xfrm>
          <a:prstGeom prst="rect">
            <a:avLst/>
          </a:prstGeom>
          <a:solidFill>
            <a:schemeClr val="accent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Verdana" pitchFamily="34" charset="0"/>
              </a:defRPr>
            </a:lvl1pPr>
            <a:lvl2pPr marL="742950" indent="-285750">
              <a:defRPr sz="2400">
                <a:solidFill>
                  <a:schemeClr val="tx1"/>
                </a:solidFill>
                <a:latin typeface="Verdana" pitchFamily="34" charset="0"/>
              </a:defRPr>
            </a:lvl2pPr>
            <a:lvl3pPr marL="1143000" indent="-228600">
              <a:defRPr sz="2400">
                <a:solidFill>
                  <a:schemeClr val="tx1"/>
                </a:solidFill>
                <a:latin typeface="Verdana" pitchFamily="34" charset="0"/>
              </a:defRPr>
            </a:lvl3pPr>
            <a:lvl4pPr marL="1600200" indent="-228600">
              <a:defRPr sz="2400">
                <a:solidFill>
                  <a:schemeClr val="tx1"/>
                </a:solidFill>
                <a:latin typeface="Verdana" pitchFamily="34" charset="0"/>
              </a:defRPr>
            </a:lvl4pPr>
            <a:lvl5pPr marL="2057400" indent="-228600">
              <a:defRPr sz="2400">
                <a:solidFill>
                  <a:schemeClr val="tx1"/>
                </a:solidFill>
                <a:latin typeface="Verdana" pitchFamily="34" charset="0"/>
              </a:defRPr>
            </a:lvl5pPr>
            <a:lvl6pPr marL="2514600" indent="-228600" algn="ctr" eaLnBrk="0" fontAlgn="base" hangingPunct="0">
              <a:spcBef>
                <a:spcPct val="0"/>
              </a:spcBef>
              <a:spcAft>
                <a:spcPct val="0"/>
              </a:spcAft>
              <a:defRPr sz="2400">
                <a:solidFill>
                  <a:schemeClr val="tx1"/>
                </a:solidFill>
                <a:latin typeface="Verdana" pitchFamily="34" charset="0"/>
              </a:defRPr>
            </a:lvl6pPr>
            <a:lvl7pPr marL="2971800" indent="-228600" algn="ctr" eaLnBrk="0" fontAlgn="base" hangingPunct="0">
              <a:spcBef>
                <a:spcPct val="0"/>
              </a:spcBef>
              <a:spcAft>
                <a:spcPct val="0"/>
              </a:spcAft>
              <a:defRPr sz="2400">
                <a:solidFill>
                  <a:schemeClr val="tx1"/>
                </a:solidFill>
                <a:latin typeface="Verdana" pitchFamily="34" charset="0"/>
              </a:defRPr>
            </a:lvl7pPr>
            <a:lvl8pPr marL="3429000" indent="-228600" algn="ctr" eaLnBrk="0" fontAlgn="base" hangingPunct="0">
              <a:spcBef>
                <a:spcPct val="0"/>
              </a:spcBef>
              <a:spcAft>
                <a:spcPct val="0"/>
              </a:spcAft>
              <a:defRPr sz="2400">
                <a:solidFill>
                  <a:schemeClr val="tx1"/>
                </a:solidFill>
                <a:latin typeface="Verdana" pitchFamily="34" charset="0"/>
              </a:defRPr>
            </a:lvl8pPr>
            <a:lvl9pPr marL="3886200" indent="-228600" algn="ctr" eaLnBrk="0" fontAlgn="base" hangingPunct="0">
              <a:spcBef>
                <a:spcPct val="0"/>
              </a:spcBef>
              <a:spcAft>
                <a:spcPct val="0"/>
              </a:spcAft>
              <a:defRPr sz="2400">
                <a:solidFill>
                  <a:schemeClr val="tx1"/>
                </a:solidFill>
                <a:latin typeface="Verdana" pitchFamily="34" charset="0"/>
              </a:defRPr>
            </a:lvl9pPr>
          </a:lstStyle>
          <a:p>
            <a:r>
              <a:rPr lang="en-US"/>
              <a:t>EXCLUDE(UPPER(ALLTRIM( First_Name)), ",") + BLANKS( 1) + EXCLUDE(UPPER(ALLTRIM( Last_Name)),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685800" y="468313"/>
            <a:ext cx="7772400" cy="1143000"/>
          </a:xfrm>
        </p:spPr>
        <p:txBody>
          <a:bodyPr/>
          <a:lstStyle/>
          <a:p>
            <a:pPr eaLnBrk="1" hangingPunct="1"/>
            <a:r>
              <a:rPr lang="en-US" sz="3600" smtClean="0"/>
              <a:t>Examples – Phantom Employee (4)</a:t>
            </a:r>
          </a:p>
        </p:txBody>
      </p:sp>
      <p:sp>
        <p:nvSpPr>
          <p:cNvPr id="14339" name="Rectangle 3"/>
          <p:cNvSpPr>
            <a:spLocks noGrp="1" noChangeArrowheads="1"/>
          </p:cNvSpPr>
          <p:nvPr>
            <p:ph type="body" idx="4294967295"/>
          </p:nvPr>
        </p:nvSpPr>
        <p:spPr>
          <a:xfrm>
            <a:off x="673100" y="1822450"/>
            <a:ext cx="7772400" cy="4432300"/>
          </a:xfrm>
        </p:spPr>
        <p:txBody>
          <a:bodyPr/>
          <a:lstStyle/>
          <a:p>
            <a:pPr eaLnBrk="1" hangingPunct="1">
              <a:lnSpc>
                <a:spcPct val="90000"/>
              </a:lnSpc>
              <a:buFont typeface="Wingdings" pitchFamily="2" charset="2"/>
              <a:buChar char="Ø"/>
            </a:pPr>
            <a:r>
              <a:rPr lang="en-US" smtClean="0"/>
              <a:t>Results Analysis</a:t>
            </a:r>
            <a:endParaRPr lang="en-US" sz="2400" smtClean="0"/>
          </a:p>
          <a:p>
            <a:pPr lvl="1" eaLnBrk="1" hangingPunct="1">
              <a:lnSpc>
                <a:spcPct val="90000"/>
              </a:lnSpc>
              <a:buFont typeface="Wingdings" pitchFamily="2" charset="2"/>
              <a:buChar char="Ø"/>
            </a:pPr>
            <a:r>
              <a:rPr lang="en-US" smtClean="0"/>
              <a:t> On Payroll, No Logical Access ID – possible phantom employee (Unmatched Primary)</a:t>
            </a:r>
          </a:p>
          <a:p>
            <a:pPr lvl="3" eaLnBrk="1" hangingPunct="1">
              <a:lnSpc>
                <a:spcPct val="90000"/>
              </a:lnSpc>
              <a:buFont typeface="Wingdings" pitchFamily="2" charset="2"/>
              <a:buChar char="Ø"/>
            </a:pPr>
            <a:r>
              <a:rPr lang="en-US" smtClean="0">
                <a:solidFill>
                  <a:srgbClr val="FF0000"/>
                </a:solidFill>
              </a:rPr>
              <a:t>(warning scope creep)</a:t>
            </a:r>
          </a:p>
          <a:p>
            <a:pPr lvl="1" eaLnBrk="1" hangingPunct="1">
              <a:lnSpc>
                <a:spcPct val="90000"/>
              </a:lnSpc>
              <a:buFont typeface="Wingdings" pitchFamily="2" charset="2"/>
              <a:buChar char="Ø"/>
            </a:pPr>
            <a:r>
              <a:rPr lang="en-US" smtClean="0"/>
              <a:t> ID present but –not On Payroll – possible phantom ID (Unmatched Secondary)</a:t>
            </a:r>
          </a:p>
          <a:p>
            <a:pPr lvl="1" eaLnBrk="1" hangingPunct="1">
              <a:lnSpc>
                <a:spcPct val="90000"/>
              </a:lnSpc>
              <a:buFont typeface="Wingdings" pitchFamily="2" charset="2"/>
              <a:buChar char="Ø"/>
            </a:pPr>
            <a:r>
              <a:rPr lang="en-US" smtClean="0"/>
              <a:t> High Pay relative to position</a:t>
            </a:r>
          </a:p>
          <a:p>
            <a:pPr lvl="1" eaLnBrk="1" hangingPunct="1">
              <a:lnSpc>
                <a:spcPct val="90000"/>
              </a:lnSpc>
              <a:buFont typeface="Wingdings" pitchFamily="2" charset="2"/>
              <a:buChar char="Ø"/>
            </a:pPr>
            <a:r>
              <a:rPr lang="en-US" smtClean="0"/>
              <a:t> Incorrect (elevated) Access Rights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55600"/>
            <a:ext cx="7772400" cy="1143000"/>
          </a:xfrm>
        </p:spPr>
        <p:txBody>
          <a:bodyPr/>
          <a:lstStyle/>
          <a:p>
            <a:r>
              <a:rPr lang="en-US" sz="2800" smtClean="0"/>
              <a:t>Application Access – All Exceptions (sometimes explain each other)</a:t>
            </a:r>
          </a:p>
        </p:txBody>
      </p:sp>
      <p:sp>
        <p:nvSpPr>
          <p:cNvPr id="3" name="Content Placeholder 2"/>
          <p:cNvSpPr>
            <a:spLocks noGrp="1"/>
          </p:cNvSpPr>
          <p:nvPr>
            <p:ph idx="1"/>
          </p:nvPr>
        </p:nvSpPr>
        <p:spPr>
          <a:xfrm>
            <a:off x="2927350" y="1498600"/>
            <a:ext cx="2133600" cy="4525963"/>
          </a:xfrm>
          <a:ln>
            <a:solidFill>
              <a:schemeClr val="tx1"/>
            </a:solidFill>
          </a:ln>
        </p:spPr>
        <p:txBody>
          <a:bodyPr>
            <a:normAutofit fontScale="55000" lnSpcReduction="20000"/>
          </a:bodyPr>
          <a:lstStyle/>
          <a:p>
            <a:pPr>
              <a:buFontTx/>
              <a:buNone/>
              <a:defRPr/>
            </a:pPr>
            <a:endParaRPr lang="en-US" dirty="0" smtClean="0"/>
          </a:p>
          <a:p>
            <a:pPr>
              <a:buFontTx/>
              <a:buNone/>
              <a:defRPr/>
            </a:pPr>
            <a:r>
              <a:rPr lang="en-US" dirty="0" err="1" smtClean="0"/>
              <a:t>Alen</a:t>
            </a:r>
            <a:r>
              <a:rPr lang="en-US" dirty="0" smtClean="0"/>
              <a:t> Smith</a:t>
            </a:r>
          </a:p>
          <a:p>
            <a:pPr>
              <a:buFontTx/>
              <a:buNone/>
              <a:defRPr/>
            </a:pPr>
            <a:r>
              <a:rPr lang="en-US" dirty="0" err="1" smtClean="0"/>
              <a:t>Dabney</a:t>
            </a:r>
            <a:r>
              <a:rPr lang="en-US" dirty="0" smtClean="0"/>
              <a:t> Pratt</a:t>
            </a:r>
          </a:p>
          <a:p>
            <a:pPr>
              <a:buFontTx/>
              <a:buNone/>
              <a:defRPr/>
            </a:pPr>
            <a:endParaRPr lang="en-US" dirty="0" smtClean="0"/>
          </a:p>
          <a:p>
            <a:pPr>
              <a:buFontTx/>
              <a:buNone/>
              <a:defRPr/>
            </a:pPr>
            <a:endParaRPr lang="en-US" dirty="0" smtClean="0"/>
          </a:p>
          <a:p>
            <a:pPr>
              <a:buFontTx/>
              <a:buNone/>
              <a:defRPr/>
            </a:pPr>
            <a:r>
              <a:rPr lang="en-US" dirty="0" smtClean="0"/>
              <a:t>Jen Appleton</a:t>
            </a:r>
          </a:p>
          <a:p>
            <a:pPr>
              <a:buFontTx/>
              <a:buNone/>
              <a:defRPr/>
            </a:pPr>
            <a:endParaRPr lang="en-US" dirty="0" smtClean="0"/>
          </a:p>
          <a:p>
            <a:pPr>
              <a:buFontTx/>
              <a:buNone/>
              <a:defRPr/>
            </a:pPr>
            <a:r>
              <a:rPr lang="en-US" dirty="0" smtClean="0"/>
              <a:t>Penny Cooper</a:t>
            </a:r>
          </a:p>
          <a:p>
            <a:pPr>
              <a:buFontTx/>
              <a:buNone/>
              <a:defRPr/>
            </a:pPr>
            <a:endParaRPr lang="en-US" dirty="0" smtClean="0"/>
          </a:p>
          <a:p>
            <a:pPr>
              <a:buFontTx/>
              <a:buNone/>
              <a:defRPr/>
            </a:pPr>
            <a:r>
              <a:rPr lang="en-US" dirty="0" smtClean="0"/>
              <a:t>Bilbo </a:t>
            </a:r>
            <a:r>
              <a:rPr lang="en-US" dirty="0" err="1" smtClean="0"/>
              <a:t>Nishnabotna</a:t>
            </a:r>
            <a:endParaRPr lang="en-US" dirty="0" smtClean="0"/>
          </a:p>
          <a:p>
            <a:pPr>
              <a:buFontTx/>
              <a:buNone/>
              <a:defRPr/>
            </a:pPr>
            <a:r>
              <a:rPr lang="en-US" dirty="0" smtClean="0"/>
              <a:t>Ralph Conner</a:t>
            </a:r>
          </a:p>
          <a:p>
            <a:pPr>
              <a:buFontTx/>
              <a:buNone/>
              <a:defRPr/>
            </a:pPr>
            <a:r>
              <a:rPr lang="en-US" dirty="0" err="1" smtClean="0"/>
              <a:t>Yakov</a:t>
            </a:r>
            <a:r>
              <a:rPr lang="en-US" dirty="0" smtClean="0"/>
              <a:t> Phillips</a:t>
            </a:r>
          </a:p>
          <a:p>
            <a:pPr>
              <a:buFontTx/>
              <a:buNone/>
              <a:defRPr/>
            </a:pPr>
            <a:r>
              <a:rPr lang="en-US" dirty="0" smtClean="0"/>
              <a:t>Sean O’Leary</a:t>
            </a:r>
          </a:p>
          <a:p>
            <a:pPr>
              <a:buFontTx/>
              <a:buNone/>
              <a:defRPr/>
            </a:pPr>
            <a:r>
              <a:rPr lang="en-US" dirty="0" err="1" smtClean="0"/>
              <a:t>Veritas</a:t>
            </a:r>
            <a:r>
              <a:rPr lang="en-US" dirty="0" smtClean="0"/>
              <a:t> Backup</a:t>
            </a:r>
          </a:p>
          <a:p>
            <a:pPr>
              <a:buFontTx/>
              <a:buNone/>
              <a:defRPr/>
            </a:pPr>
            <a:endParaRPr lang="en-US" dirty="0" smtClean="0"/>
          </a:p>
          <a:p>
            <a:pPr>
              <a:buFontTx/>
              <a:buNone/>
              <a:defRPr/>
            </a:pPr>
            <a:endParaRPr lang="en-US" dirty="0" smtClean="0"/>
          </a:p>
          <a:p>
            <a:pPr>
              <a:buFontTx/>
              <a:buNone/>
              <a:defRPr/>
            </a:pPr>
            <a:endParaRPr lang="en-US" dirty="0"/>
          </a:p>
        </p:txBody>
      </p:sp>
      <p:sp>
        <p:nvSpPr>
          <p:cNvPr id="4" name="Content Placeholder 2"/>
          <p:cNvSpPr txBox="1">
            <a:spLocks/>
          </p:cNvSpPr>
          <p:nvPr/>
        </p:nvSpPr>
        <p:spPr>
          <a:xfrm>
            <a:off x="596900" y="1498600"/>
            <a:ext cx="2146300" cy="4525963"/>
          </a:xfrm>
          <a:prstGeom prst="rect">
            <a:avLst/>
          </a:prstGeom>
          <a:ln cmpd="sng">
            <a:solidFill>
              <a:schemeClr val="tx1"/>
            </a:solidFill>
          </a:ln>
        </p:spPr>
        <p:txBody>
          <a:bodyPr>
            <a:normAutofit fontScale="47500" lnSpcReduction="20000"/>
          </a:bodyPr>
          <a:lstStyle/>
          <a:p>
            <a:pPr marL="342900" indent="-342900" algn="l" eaLnBrk="1" fontAlgn="auto" hangingPunct="1">
              <a:spcBef>
                <a:spcPct val="20000"/>
              </a:spcBef>
              <a:spcAft>
                <a:spcPts val="0"/>
              </a:spcAft>
              <a:buFont typeface="Arial" pitchFamily="34" charset="0"/>
              <a:buNone/>
              <a:defRPr/>
            </a:pPr>
            <a:endParaRPr lang="en-US" sz="3200" dirty="0">
              <a:latin typeface="+mn-lt"/>
            </a:endParaRPr>
          </a:p>
          <a:p>
            <a:pPr marL="342900" indent="-342900">
              <a:spcBef>
                <a:spcPct val="20000"/>
              </a:spcBef>
              <a:defRPr/>
            </a:pPr>
            <a:r>
              <a:rPr lang="en-US" sz="3800" dirty="0"/>
              <a:t>Alan Smith</a:t>
            </a:r>
          </a:p>
          <a:p>
            <a:pPr marL="342900" indent="-342900">
              <a:spcBef>
                <a:spcPct val="20000"/>
              </a:spcBef>
              <a:defRPr/>
            </a:pPr>
            <a:r>
              <a:rPr lang="en-US" sz="3800" dirty="0"/>
              <a:t>Dab Pratt</a:t>
            </a:r>
          </a:p>
          <a:p>
            <a:pPr marL="342900" indent="-342900">
              <a:spcBef>
                <a:spcPct val="20000"/>
              </a:spcBef>
              <a:defRPr/>
            </a:pPr>
            <a:endParaRPr lang="en-US" sz="3800" dirty="0"/>
          </a:p>
          <a:p>
            <a:pPr marL="342900" indent="-342900">
              <a:spcBef>
                <a:spcPct val="20000"/>
              </a:spcBef>
              <a:defRPr/>
            </a:pPr>
            <a:r>
              <a:rPr lang="en-US" sz="3800" dirty="0"/>
              <a:t>Darrel Payne</a:t>
            </a:r>
          </a:p>
          <a:p>
            <a:pPr marL="342900" indent="-342900">
              <a:spcBef>
                <a:spcPct val="20000"/>
              </a:spcBef>
              <a:defRPr/>
            </a:pPr>
            <a:r>
              <a:rPr lang="en-US" sz="3800" dirty="0"/>
              <a:t>Jen </a:t>
            </a:r>
            <a:r>
              <a:rPr lang="en-US" sz="3800" dirty="0" err="1"/>
              <a:t>Everroad</a:t>
            </a:r>
            <a:endParaRPr lang="en-US" sz="3800" dirty="0"/>
          </a:p>
          <a:p>
            <a:pPr marL="342900" indent="-342900">
              <a:spcBef>
                <a:spcPct val="20000"/>
              </a:spcBef>
              <a:defRPr/>
            </a:pPr>
            <a:r>
              <a:rPr lang="en-US" sz="3800" dirty="0"/>
              <a:t>Lindsey </a:t>
            </a:r>
            <a:r>
              <a:rPr lang="en-US" sz="3800" dirty="0" err="1"/>
              <a:t>Hihand</a:t>
            </a:r>
            <a:endParaRPr lang="en-US" sz="3800" dirty="0"/>
          </a:p>
          <a:p>
            <a:pPr marL="342900" indent="-342900">
              <a:spcBef>
                <a:spcPct val="20000"/>
              </a:spcBef>
              <a:defRPr/>
            </a:pPr>
            <a:r>
              <a:rPr lang="en-US" sz="3800" dirty="0"/>
              <a:t>Penny Spring</a:t>
            </a:r>
          </a:p>
          <a:p>
            <a:pPr marL="342900" indent="-342900">
              <a:spcBef>
                <a:spcPct val="20000"/>
              </a:spcBef>
              <a:defRPr/>
            </a:pPr>
            <a:endParaRPr lang="en-US" sz="3800" dirty="0"/>
          </a:p>
          <a:p>
            <a:pPr marL="342900" indent="-342900">
              <a:spcBef>
                <a:spcPct val="20000"/>
              </a:spcBef>
              <a:defRPr/>
            </a:pPr>
            <a:r>
              <a:rPr lang="en-US" sz="3800" dirty="0"/>
              <a:t>Red </a:t>
            </a:r>
            <a:r>
              <a:rPr lang="en-US" sz="3800" dirty="0" err="1"/>
              <a:t>Nishnabotna</a:t>
            </a:r>
            <a:endParaRPr lang="en-US" sz="3800" dirty="0"/>
          </a:p>
          <a:p>
            <a:pPr marL="342900" indent="-342900">
              <a:spcBef>
                <a:spcPct val="20000"/>
              </a:spcBef>
              <a:defRPr/>
            </a:pPr>
            <a:endParaRPr lang="en-US" sz="3800" dirty="0"/>
          </a:p>
          <a:p>
            <a:pPr marL="342900" indent="-342900">
              <a:spcBef>
                <a:spcPct val="20000"/>
              </a:spcBef>
              <a:defRPr/>
            </a:pPr>
            <a:endParaRPr lang="en-US" sz="3800" dirty="0"/>
          </a:p>
          <a:p>
            <a:pPr marL="342900" indent="-342900">
              <a:spcBef>
                <a:spcPct val="20000"/>
              </a:spcBef>
              <a:defRPr/>
            </a:pPr>
            <a:r>
              <a:rPr lang="en-US" sz="3800" dirty="0" err="1"/>
              <a:t>Ykov</a:t>
            </a:r>
            <a:r>
              <a:rPr lang="en-US" sz="3800" dirty="0"/>
              <a:t> Phillips</a:t>
            </a:r>
          </a:p>
          <a:p>
            <a:pPr marL="342900" indent="-342900" algn="l" eaLnBrk="1" fontAlgn="auto" hangingPunct="1">
              <a:spcBef>
                <a:spcPct val="20000"/>
              </a:spcBef>
              <a:spcAft>
                <a:spcPts val="0"/>
              </a:spcAft>
              <a:buFont typeface="Arial" pitchFamily="34" charset="0"/>
              <a:buNone/>
              <a:defRPr/>
            </a:pPr>
            <a:endParaRPr lang="en-US" sz="3200" dirty="0">
              <a:latin typeface="+mn-lt"/>
            </a:endParaRPr>
          </a:p>
          <a:p>
            <a:pPr marL="342900" indent="-342900" algn="l" eaLnBrk="1" fontAlgn="auto" hangingPunct="1">
              <a:spcBef>
                <a:spcPct val="20000"/>
              </a:spcBef>
              <a:spcAft>
                <a:spcPts val="0"/>
              </a:spcAft>
              <a:buFont typeface="Arial" pitchFamily="34" charset="0"/>
              <a:buNone/>
              <a:defRPr/>
            </a:pPr>
            <a:endParaRPr lang="en-US" sz="3200" dirty="0">
              <a:latin typeface="+mn-lt"/>
            </a:endParaRPr>
          </a:p>
          <a:p>
            <a:pPr marL="342900" indent="-342900" algn="l" eaLnBrk="1" fontAlgn="auto" hangingPunct="1">
              <a:spcBef>
                <a:spcPct val="20000"/>
              </a:spcBef>
              <a:spcAft>
                <a:spcPts val="0"/>
              </a:spcAft>
              <a:buFont typeface="Arial" pitchFamily="34" charset="0"/>
              <a:buNone/>
              <a:defRPr/>
            </a:pPr>
            <a:endParaRPr lang="en-US" sz="3200" dirty="0">
              <a:latin typeface="+mn-lt"/>
            </a:endParaRPr>
          </a:p>
        </p:txBody>
      </p:sp>
      <p:sp>
        <p:nvSpPr>
          <p:cNvPr id="5" name="Content Placeholder 2"/>
          <p:cNvSpPr txBox="1">
            <a:spLocks/>
          </p:cNvSpPr>
          <p:nvPr/>
        </p:nvSpPr>
        <p:spPr>
          <a:xfrm>
            <a:off x="5181600" y="1498600"/>
            <a:ext cx="3276600" cy="4525963"/>
          </a:xfrm>
          <a:prstGeom prst="rect">
            <a:avLst/>
          </a:prstGeom>
          <a:ln cmpd="sng">
            <a:solidFill>
              <a:schemeClr val="tx1"/>
            </a:solidFill>
          </a:ln>
        </p:spPr>
        <p:txBody>
          <a:bodyPr>
            <a:normAutofit fontScale="92500" lnSpcReduction="20000"/>
          </a:bodyPr>
          <a:lstStyle/>
          <a:p>
            <a:pPr marL="342900" indent="-342900" algn="l" eaLnBrk="1" fontAlgn="auto" hangingPunct="1">
              <a:spcBef>
                <a:spcPct val="20000"/>
              </a:spcBef>
              <a:spcAft>
                <a:spcPts val="0"/>
              </a:spcAft>
              <a:buFont typeface="Arial" pitchFamily="34" charset="0"/>
              <a:buNone/>
              <a:defRPr/>
            </a:pPr>
            <a:endParaRPr lang="en-US" sz="3200" dirty="0">
              <a:latin typeface="+mn-lt"/>
            </a:endParaRPr>
          </a:p>
          <a:p>
            <a:pPr marL="342900" indent="-342900">
              <a:spcBef>
                <a:spcPct val="20000"/>
              </a:spcBef>
              <a:defRPr/>
            </a:pPr>
            <a:endParaRPr lang="en-US" sz="2900" dirty="0"/>
          </a:p>
          <a:p>
            <a:pPr marL="342900" indent="-342900">
              <a:spcBef>
                <a:spcPct val="20000"/>
              </a:spcBef>
              <a:defRPr/>
            </a:pPr>
            <a:r>
              <a:rPr lang="en-US" sz="2900" dirty="0"/>
              <a:t>                                  </a:t>
            </a:r>
            <a:r>
              <a:rPr lang="en-US" sz="2900" dirty="0">
                <a:solidFill>
                  <a:srgbClr val="FF0000"/>
                </a:solidFill>
              </a:rPr>
              <a:t>Darrel Payne</a:t>
            </a:r>
          </a:p>
          <a:p>
            <a:pPr marL="342900" indent="-342900">
              <a:spcBef>
                <a:spcPct val="20000"/>
              </a:spcBef>
              <a:defRPr/>
            </a:pPr>
            <a:r>
              <a:rPr lang="en-US" sz="3200" dirty="0">
                <a:solidFill>
                  <a:srgbClr val="FF0000"/>
                </a:solidFill>
              </a:rPr>
              <a:t>Lindsey </a:t>
            </a:r>
            <a:r>
              <a:rPr lang="en-US" sz="3200" dirty="0" err="1">
                <a:solidFill>
                  <a:srgbClr val="FF0000"/>
                </a:solidFill>
              </a:rPr>
              <a:t>Hihand</a:t>
            </a:r>
            <a:endParaRPr lang="en-US" sz="3200" dirty="0">
              <a:solidFill>
                <a:srgbClr val="FF0000"/>
              </a:solidFill>
            </a:endParaRPr>
          </a:p>
          <a:p>
            <a:pPr marL="342900" indent="-342900">
              <a:spcBef>
                <a:spcPct val="20000"/>
              </a:spcBef>
              <a:defRPr/>
            </a:pPr>
            <a:endParaRPr lang="en-US" sz="3200" dirty="0"/>
          </a:p>
          <a:p>
            <a:pPr marL="342900" indent="-342900">
              <a:spcBef>
                <a:spcPct val="20000"/>
              </a:spcBef>
              <a:defRPr/>
            </a:pPr>
            <a:endParaRPr lang="en-US" sz="2900" dirty="0"/>
          </a:p>
          <a:p>
            <a:pPr marL="342900" indent="-342900">
              <a:spcBef>
                <a:spcPct val="20000"/>
              </a:spcBef>
              <a:defRPr/>
            </a:pPr>
            <a:r>
              <a:rPr lang="en-US" sz="2900" b="1" dirty="0">
                <a:solidFill>
                  <a:srgbClr val="FFC000"/>
                </a:solidFill>
              </a:rPr>
              <a:t>Ralph Conner</a:t>
            </a:r>
          </a:p>
          <a:p>
            <a:pPr marL="342900" indent="-342900">
              <a:spcBef>
                <a:spcPct val="20000"/>
              </a:spcBef>
              <a:defRPr/>
            </a:pPr>
            <a:r>
              <a:rPr lang="en-US" sz="2800" b="1" dirty="0">
                <a:solidFill>
                  <a:srgbClr val="FFC000"/>
                </a:solidFill>
              </a:rPr>
              <a:t>Sean O’Leary</a:t>
            </a:r>
            <a:endParaRPr lang="en-US" sz="3200" b="1" dirty="0">
              <a:solidFill>
                <a:srgbClr val="FFC000"/>
              </a:solidFill>
            </a:endParaRPr>
          </a:p>
          <a:p>
            <a:pPr marL="342900" indent="-342900">
              <a:spcBef>
                <a:spcPct val="20000"/>
              </a:spcBef>
              <a:defRPr/>
            </a:pPr>
            <a:r>
              <a:rPr lang="en-US" sz="3200" dirty="0" err="1">
                <a:solidFill>
                  <a:srgbClr val="009900"/>
                </a:solidFill>
              </a:rPr>
              <a:t>Veritas</a:t>
            </a:r>
            <a:r>
              <a:rPr lang="en-US" sz="3200" dirty="0">
                <a:solidFill>
                  <a:srgbClr val="009900"/>
                </a:solidFill>
              </a:rPr>
              <a:t> Backup</a:t>
            </a:r>
          </a:p>
          <a:p>
            <a:pPr marL="342900" indent="-342900">
              <a:spcBef>
                <a:spcPct val="20000"/>
              </a:spcBef>
              <a:defRPr/>
            </a:pPr>
            <a:endParaRPr lang="en-US" sz="3200" dirty="0"/>
          </a:p>
          <a:p>
            <a:pPr marL="342900" indent="-342900" algn="l" eaLnBrk="1" fontAlgn="auto" hangingPunct="1">
              <a:spcBef>
                <a:spcPct val="20000"/>
              </a:spcBef>
              <a:spcAft>
                <a:spcPts val="0"/>
              </a:spcAft>
              <a:buFont typeface="Arial" pitchFamily="34" charset="0"/>
              <a:buNone/>
              <a:defRPr/>
            </a:pPr>
            <a:endParaRPr lang="en-US" sz="3200" dirty="0">
              <a:latin typeface="+mn-lt"/>
            </a:endParaRPr>
          </a:p>
          <a:p>
            <a:pPr marL="342900" indent="-342900" algn="l" eaLnBrk="1" fontAlgn="auto" hangingPunct="1">
              <a:spcBef>
                <a:spcPct val="20000"/>
              </a:spcBef>
              <a:spcAft>
                <a:spcPts val="0"/>
              </a:spcAft>
              <a:buFont typeface="Arial" pitchFamily="34" charset="0"/>
              <a:buNone/>
              <a:defRPr/>
            </a:pPr>
            <a:endParaRPr lang="en-US" sz="3200" dirty="0">
              <a:latin typeface="+mn-lt"/>
            </a:endParaRPr>
          </a:p>
          <a:p>
            <a:pPr marL="342900" indent="-342900" algn="l" eaLnBrk="1" fontAlgn="auto" hangingPunct="1">
              <a:spcBef>
                <a:spcPct val="20000"/>
              </a:spcBef>
              <a:spcAft>
                <a:spcPts val="0"/>
              </a:spcAft>
              <a:buFont typeface="Arial" pitchFamily="34" charset="0"/>
              <a:buNone/>
              <a:defRPr/>
            </a:pPr>
            <a:endParaRPr lang="en-US" sz="3200" dirty="0">
              <a:latin typeface="+mn-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bg/>
                                          </p:spTgt>
                                        </p:tgtEl>
                                        <p:attrNameLst>
                                          <p:attrName>style.visibility</p:attrName>
                                        </p:attrNameLst>
                                      </p:cBhvr>
                                      <p:to>
                                        <p:strVal val="visible"/>
                                      </p:to>
                                    </p:set>
                                    <p:anim calcmode="lin" valueType="num">
                                      <p:cBhvr additive="base">
                                        <p:cTn id="13" dur="500" fill="hold"/>
                                        <p:tgtEl>
                                          <p:spTgt spid="4">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xEl>
                                              <p:pRg st="9" end="9"/>
                                            </p:txEl>
                                          </p:spTgt>
                                        </p:tgtEl>
                                        <p:attrNameLst>
                                          <p:attrName>style.visibility</p:attrName>
                                        </p:attrNameLst>
                                      </p:cBhvr>
                                      <p:to>
                                        <p:strVal val="visible"/>
                                      </p:to>
                                    </p:set>
                                    <p:anim calcmode="lin" valueType="num">
                                      <p:cBhvr additive="base">
                                        <p:cTn id="55"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
                                            <p:txEl>
                                              <p:pRg st="12" end="12"/>
                                            </p:txEl>
                                          </p:spTgt>
                                        </p:tgtEl>
                                        <p:attrNameLst>
                                          <p:attrName>style.visibility</p:attrName>
                                        </p:attrNameLst>
                                      </p:cBhvr>
                                      <p:to>
                                        <p:strVal val="visible"/>
                                      </p:to>
                                    </p:set>
                                    <p:anim calcmode="lin" valueType="num">
                                      <p:cBhvr additive="base">
                                        <p:cTn id="61"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bg/>
                                          </p:spTgt>
                                        </p:tgtEl>
                                        <p:attrNameLst>
                                          <p:attrName>style.visibility</p:attrName>
                                        </p:attrNameLst>
                                      </p:cBhvr>
                                      <p:to>
                                        <p:strVal val="visible"/>
                                      </p:to>
                                    </p:set>
                                    <p:anim calcmode="lin" valueType="num">
                                      <p:cBhvr additive="base">
                                        <p:cTn id="6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6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 end="1"/>
                                            </p:txEl>
                                          </p:spTgt>
                                        </p:tgtEl>
                                        <p:attrNameLst>
                                          <p:attrName>style.visibility</p:attrName>
                                        </p:attrNameLst>
                                      </p:cBhvr>
                                      <p:to>
                                        <p:strVal val="visible"/>
                                      </p:to>
                                    </p:set>
                                    <p:anim calcmode="lin" valueType="num">
                                      <p:cBhvr additive="base">
                                        <p:cTn id="7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2" end="2"/>
                                            </p:txEl>
                                          </p:spTgt>
                                        </p:tgtEl>
                                        <p:attrNameLst>
                                          <p:attrName>style.visibility</p:attrName>
                                        </p:attrNameLst>
                                      </p:cBhvr>
                                      <p:to>
                                        <p:strVal val="visible"/>
                                      </p:to>
                                    </p:set>
                                    <p:anim calcmode="lin" valueType="num">
                                      <p:cBhvr additive="base">
                                        <p:cTn id="7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5" end="5"/>
                                            </p:txEl>
                                          </p:spTgt>
                                        </p:tgtEl>
                                        <p:attrNameLst>
                                          <p:attrName>style.visibility</p:attrName>
                                        </p:attrNameLst>
                                      </p:cBhvr>
                                      <p:to>
                                        <p:strVal val="visible"/>
                                      </p:to>
                                    </p:set>
                                    <p:anim calcmode="lin" valueType="num">
                                      <p:cBhvr additive="base">
                                        <p:cTn id="8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additive="base">
                                        <p:cTn id="9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9" end="9"/>
                                            </p:txEl>
                                          </p:spTgt>
                                        </p:tgtEl>
                                        <p:attrNameLst>
                                          <p:attrName>style.visibility</p:attrName>
                                        </p:attrNameLst>
                                      </p:cBhvr>
                                      <p:to>
                                        <p:strVal val="visible"/>
                                      </p:to>
                                    </p:set>
                                    <p:anim calcmode="lin" valueType="num">
                                      <p:cBhvr additive="base">
                                        <p:cTn id="9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
                                            <p:txEl>
                                              <p:pRg st="10" end="10"/>
                                            </p:txEl>
                                          </p:spTgt>
                                        </p:tgtEl>
                                        <p:attrNameLst>
                                          <p:attrName>style.visibility</p:attrName>
                                        </p:attrNameLst>
                                      </p:cBhvr>
                                      <p:to>
                                        <p:strVal val="visible"/>
                                      </p:to>
                                    </p:set>
                                    <p:anim calcmode="lin" valueType="num">
                                      <p:cBhvr additive="base">
                                        <p:cTn id="10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
                                            <p:txEl>
                                              <p:pRg st="11" end="11"/>
                                            </p:txEl>
                                          </p:spTgt>
                                        </p:tgtEl>
                                        <p:attrNameLst>
                                          <p:attrName>style.visibility</p:attrName>
                                        </p:attrNameLst>
                                      </p:cBhvr>
                                      <p:to>
                                        <p:strVal val="visible"/>
                                      </p:to>
                                    </p:set>
                                    <p:anim calcmode="lin" valueType="num">
                                      <p:cBhvr additive="base">
                                        <p:cTn id="10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3">
                                            <p:txEl>
                                              <p:pRg st="12" end="12"/>
                                            </p:txEl>
                                          </p:spTgt>
                                        </p:tgtEl>
                                        <p:attrNameLst>
                                          <p:attrName>style.visibility</p:attrName>
                                        </p:attrNameLst>
                                      </p:cBhvr>
                                      <p:to>
                                        <p:strVal val="visible"/>
                                      </p:to>
                                    </p:set>
                                    <p:anim calcmode="lin" valueType="num">
                                      <p:cBhvr additive="base">
                                        <p:cTn id="11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3">
                                            <p:txEl>
                                              <p:pRg st="13" end="13"/>
                                            </p:txEl>
                                          </p:spTgt>
                                        </p:tgtEl>
                                        <p:attrNameLst>
                                          <p:attrName>style.visibility</p:attrName>
                                        </p:attrNameLst>
                                      </p:cBhvr>
                                      <p:to>
                                        <p:strVal val="visible"/>
                                      </p:to>
                                    </p:set>
                                    <p:anim calcmode="lin" valueType="num">
                                      <p:cBhvr additive="base">
                                        <p:cTn id="12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12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5">
                                            <p:bg/>
                                          </p:spTgt>
                                        </p:tgtEl>
                                        <p:attrNameLst>
                                          <p:attrName>style.visibility</p:attrName>
                                        </p:attrNameLst>
                                      </p:cBhvr>
                                      <p:to>
                                        <p:strVal val="visible"/>
                                      </p:to>
                                    </p:set>
                                    <p:anim calcmode="lin" valueType="num">
                                      <p:cBhvr additive="base">
                                        <p:cTn id="12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2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5">
                                            <p:txEl>
                                              <p:pRg st="2" end="2"/>
                                            </p:txEl>
                                          </p:spTgt>
                                        </p:tgtEl>
                                        <p:attrNameLst>
                                          <p:attrName>style.visibility</p:attrName>
                                        </p:attrNameLst>
                                      </p:cBhvr>
                                      <p:to>
                                        <p:strVal val="visible"/>
                                      </p:to>
                                    </p:set>
                                    <p:anim calcmode="lin" valueType="num">
                                      <p:cBhvr additive="base">
                                        <p:cTn id="13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3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5">
                                            <p:txEl>
                                              <p:pRg st="3" end="3"/>
                                            </p:txEl>
                                          </p:spTgt>
                                        </p:tgtEl>
                                        <p:attrNameLst>
                                          <p:attrName>style.visibility</p:attrName>
                                        </p:attrNameLst>
                                      </p:cBhvr>
                                      <p:to>
                                        <p:strVal val="visible"/>
                                      </p:to>
                                    </p:set>
                                    <p:anim calcmode="lin" valueType="num">
                                      <p:cBhvr additive="base">
                                        <p:cTn id="13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1" fill="hold" nodeType="clickPar">
                      <p:stCondLst>
                        <p:cond delay="indefinite"/>
                      </p:stCondLst>
                      <p:childTnLst>
                        <p:par>
                          <p:cTn id="142" fill="hold" nodeType="withGroup">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5">
                                            <p:txEl>
                                              <p:pRg st="6" end="6"/>
                                            </p:txEl>
                                          </p:spTgt>
                                        </p:tgtEl>
                                        <p:attrNameLst>
                                          <p:attrName>style.visibility</p:attrName>
                                        </p:attrNameLst>
                                      </p:cBhvr>
                                      <p:to>
                                        <p:strVal val="visible"/>
                                      </p:to>
                                    </p:set>
                                    <p:anim calcmode="lin" valueType="num">
                                      <p:cBhvr additive="base">
                                        <p:cTn id="14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4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5">
                                            <p:txEl>
                                              <p:pRg st="7" end="7"/>
                                            </p:txEl>
                                          </p:spTgt>
                                        </p:tgtEl>
                                        <p:attrNameLst>
                                          <p:attrName>style.visibility</p:attrName>
                                        </p:attrNameLst>
                                      </p:cBhvr>
                                      <p:to>
                                        <p:strVal val="visible"/>
                                      </p:to>
                                    </p:set>
                                    <p:anim calcmode="lin" valueType="num">
                                      <p:cBhvr additive="base">
                                        <p:cTn id="151"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152"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53" fill="hold" nodeType="clickPar">
                      <p:stCondLst>
                        <p:cond delay="indefinite"/>
                      </p:stCondLst>
                      <p:childTnLst>
                        <p:par>
                          <p:cTn id="154" fill="hold" nodeType="withGroup">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5">
                                            <p:txEl>
                                              <p:pRg st="8" end="8"/>
                                            </p:txEl>
                                          </p:spTgt>
                                        </p:tgtEl>
                                        <p:attrNameLst>
                                          <p:attrName>style.visibility</p:attrName>
                                        </p:attrNameLst>
                                      </p:cBhvr>
                                      <p:to>
                                        <p:strVal val="visible"/>
                                      </p:to>
                                    </p:set>
                                    <p:anim calcmode="lin" valueType="num">
                                      <p:cBhvr additive="base">
                                        <p:cTn id="157"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158"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build="p" animBg="1"/>
      <p:bldP spid="5"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55600"/>
            <a:ext cx="7772400" cy="1143000"/>
          </a:xfrm>
        </p:spPr>
        <p:txBody>
          <a:bodyPr/>
          <a:lstStyle/>
          <a:p>
            <a:r>
              <a:rPr lang="en-US" sz="2800" smtClean="0"/>
              <a:t>Automate(continuous) – with scripting</a:t>
            </a:r>
          </a:p>
        </p:txBody>
      </p:sp>
      <p:sp>
        <p:nvSpPr>
          <p:cNvPr id="16387" name="Content Placeholder 5"/>
          <p:cNvSpPr>
            <a:spLocks noGrp="1"/>
          </p:cNvSpPr>
          <p:nvPr>
            <p:ph idx="1"/>
          </p:nvPr>
        </p:nvSpPr>
        <p:spPr>
          <a:xfrm>
            <a:off x="685800" y="1308100"/>
            <a:ext cx="7772400" cy="4737100"/>
          </a:xfrm>
        </p:spPr>
        <p:txBody>
          <a:bodyPr/>
          <a:lstStyle/>
          <a:p>
            <a:r>
              <a:rPr lang="en-US" sz="300" smtClean="0"/>
              <a:t>COMMENT ***** Set the environment, clear previous artifacts and </a:t>
            </a:r>
          </a:p>
          <a:p>
            <a:r>
              <a:rPr lang="en-US" sz="300" smtClean="0"/>
              <a:t>COMMENT ***** Remove all valiables (if this script has NOT been modified to create permanent variables).</a:t>
            </a:r>
          </a:p>
          <a:p>
            <a:r>
              <a:rPr lang="en-US" sz="300" smtClean="0"/>
              <a:t>SET SAFETY OFF</a:t>
            </a:r>
          </a:p>
          <a:p>
            <a:r>
              <a:rPr lang="en-US" sz="300" smtClean="0"/>
              <a:t>SET FILTER</a:t>
            </a:r>
          </a:p>
          <a:p>
            <a:r>
              <a:rPr lang="en-US" sz="300" smtClean="0"/>
              <a:t>SET INDEX</a:t>
            </a:r>
          </a:p>
          <a:p>
            <a:r>
              <a:rPr lang="en-US" sz="300" smtClean="0"/>
              <a:t>SET FOLDER /A_Phantom_Employees_and_IDs/a1_Source_Files</a:t>
            </a:r>
          </a:p>
          <a:p>
            <a:r>
              <a:rPr lang="en-US" sz="300" smtClean="0"/>
              <a:t>CLOSE</a:t>
            </a:r>
          </a:p>
          <a:p>
            <a:r>
              <a:rPr lang="en-US" sz="300" smtClean="0"/>
              <a:t>CLOSE SECONDARY</a:t>
            </a:r>
          </a:p>
          <a:p>
            <a:r>
              <a:rPr lang="en-US" sz="300" smtClean="0"/>
              <a:t>DELETE ALL OK</a:t>
            </a:r>
          </a:p>
          <a:p>
            <a:r>
              <a:rPr lang="en-US" sz="300" smtClean="0"/>
              <a:t>ASSIGN v_continue = "Continue"</a:t>
            </a:r>
          </a:p>
          <a:p>
            <a:r>
              <a:rPr lang="en-US" sz="300" smtClean="0"/>
              <a:t>DELETE verifyoutput.vfy OK</a:t>
            </a:r>
          </a:p>
          <a:p>
            <a:endParaRPr lang="en-US" sz="300" smtClean="0"/>
          </a:p>
          <a:p>
            <a:r>
              <a:rPr lang="en-US" sz="300" smtClean="0"/>
              <a:t>COMMENT ***** This script a Lgical Acess files and a Pyroll file.  names are matched to determine</a:t>
            </a:r>
          </a:p>
          <a:p>
            <a:r>
              <a:rPr lang="en-US" sz="300" smtClean="0"/>
              <a:t>COMMENT ***** if all employees who work here have an ID (if not possible phamtom employee).</a:t>
            </a:r>
          </a:p>
          <a:p>
            <a:r>
              <a:rPr lang="en-US" sz="300" smtClean="0"/>
              <a:t>COMMENT ***** if all IDs are assigned to an employee (excluding exceptions for service accounts)</a:t>
            </a:r>
          </a:p>
          <a:p>
            <a:r>
              <a:rPr lang="en-US" sz="300" smtClean="0"/>
              <a:t>COMMENT ***** (if not that may be a possible phantom ID).</a:t>
            </a:r>
          </a:p>
          <a:p>
            <a:endParaRPr lang="en-US" sz="300" smtClean="0"/>
          </a:p>
          <a:p>
            <a:r>
              <a:rPr lang="en-US" sz="300" smtClean="0"/>
              <a:t>COMMENT ***** Set the default path for reading source data files.</a:t>
            </a:r>
          </a:p>
          <a:p>
            <a:r>
              <a:rPr lang="en-US" sz="300" smtClean="0"/>
              <a:t>ASSIGN v_path = "C:\Data\00_Current_Work\09_IIA_Regional_08_29-30_2011\ACL_Fraud_Detection\"</a:t>
            </a:r>
          </a:p>
          <a:p>
            <a:endParaRPr lang="en-US" sz="300" smtClean="0"/>
          </a:p>
          <a:p>
            <a:endParaRPr lang="en-US" sz="300" smtClean="0"/>
          </a:p>
          <a:p>
            <a:r>
              <a:rPr lang="en-US" sz="300" smtClean="0"/>
              <a:t>COMMENT ***** Obtain the Payroll and Logical Access spreadsheets</a:t>
            </a:r>
          </a:p>
          <a:p>
            <a:r>
              <a:rPr lang="en-US" sz="300" smtClean="0"/>
              <a:t>COMMENT ***** Run STATISTICS for balancing purposes</a:t>
            </a:r>
          </a:p>
          <a:p>
            <a:r>
              <a:rPr lang="en-US" sz="300" smtClean="0"/>
              <a:t>COMMENT ***** VERIFY all feilds, if any errors, let the user decide whether to continue</a:t>
            </a:r>
          </a:p>
          <a:p>
            <a:r>
              <a:rPr lang="en-US" sz="300" smtClean="0"/>
              <a:t>IMPORT EXCEL TO Logical_Access "%v_path%Logical_Access.fil" FROM "ABC_Application_Access_12_31_2010.xls" TABLE "Access" CHARMAX 50 KEEPTITLE</a:t>
            </a:r>
          </a:p>
          <a:p>
            <a:endParaRPr lang="en-US" sz="300" smtClean="0"/>
          </a:p>
          <a:p>
            <a:r>
              <a:rPr lang="en-US" sz="300" smtClean="0"/>
              <a:t>IMPORT EXCEL TO Payroll "C:\Data\00_Current_Work\09_IIA_Regional_08_29-30_2011\ACL_Fraud_Detection\Payroll.fil" FROM "ABC_Payroll_12_31_2010.xls" TABLE "Payroll" CHARMAX 50 KEEPTITLE</a:t>
            </a:r>
          </a:p>
          <a:p>
            <a:r>
              <a:rPr lang="en-US" sz="300" smtClean="0"/>
              <a:t>OPEN Payroll</a:t>
            </a:r>
          </a:p>
          <a:p>
            <a:r>
              <a:rPr lang="en-US" sz="300" smtClean="0"/>
              <a:t>STATISTICS ON Gross_Pay TO SCREEN NUMBER 5</a:t>
            </a:r>
          </a:p>
          <a:p>
            <a:r>
              <a:rPr lang="en-US" sz="300" smtClean="0"/>
              <a:t>VERIFY ALL TO %v_path%verifyoutput.vfy  ERRORLIMIT 999</a:t>
            </a:r>
          </a:p>
          <a:p>
            <a:r>
              <a:rPr lang="en-US" sz="300" smtClean="0"/>
              <a:t>IF FILESIZE("%v_path%verifyoutput.vfy") &lt;&gt; 0 DIALOG (DIALOG TITLE "User Dialog" WIDTH 638 HEIGHT 196 ) (BUTTONSET TITLE "&amp;OK;&amp;Cancel" AT 252 168 DEFAULT 1 HORZ ) (TEXT TITLE " 'The VERIFY command returned errors for the Payroll file. Please chose which action the script is to take.'" AT 48 16 WIDTH 561 HEIGHT 33 ) (DROPDOWN TITLE "Stop;Continue" TO "v_continue" AT 276 72 DEFAULT 1 )</a:t>
            </a:r>
          </a:p>
          <a:p>
            <a:r>
              <a:rPr lang="en-US" sz="300" smtClean="0"/>
              <a:t>IF v_continue = "Stop" ESCAPE</a:t>
            </a:r>
          </a:p>
          <a:p>
            <a:endParaRPr lang="en-US" sz="300" smtClean="0"/>
          </a:p>
          <a:p>
            <a:r>
              <a:rPr lang="en-US" sz="300" smtClean="0"/>
              <a:t>OPEN Logical_Access</a:t>
            </a:r>
          </a:p>
          <a:p>
            <a:r>
              <a:rPr lang="en-US" sz="300" smtClean="0"/>
              <a:t>STATISTICS ON Date_Created TO SCREEN NUMBER 5</a:t>
            </a:r>
          </a:p>
          <a:p>
            <a:r>
              <a:rPr lang="en-US" sz="300" smtClean="0"/>
              <a:t>VERIFY ALL TO %v_path%verifyoutput.vfy ERRORLIMIT 999</a:t>
            </a:r>
          </a:p>
          <a:p>
            <a:r>
              <a:rPr lang="en-US" sz="300" smtClean="0"/>
              <a:t>IF FILESIZE("%v_path%verifyoutput.vfy") &lt;&gt; 0 </a:t>
            </a:r>
          </a:p>
          <a:p>
            <a:r>
              <a:rPr lang="en-US" sz="300" smtClean="0"/>
              <a:t>DIALOG (DIALOG TITLE "User Dialog" WIDTH 638 HEIGHT 196 ) (BUTTONSET TITLE "&amp;OK;&amp;Cancel" AT 252 168 DEFAULT 1 HORZ ) (TEXT TITLE " 'The VERIFY command returned errors for the Logical Access file. Please chose which action the script is to take.'" AT 60 28 WIDTH 546 HEIGHT 31 ) (DROPDOWN TITLE "Stop;Continue" TO "v_continue" AT 276 72 DEFAULT 1 )</a:t>
            </a:r>
          </a:p>
          <a:p>
            <a:r>
              <a:rPr lang="en-US" sz="300" smtClean="0"/>
              <a:t>IF v_continue = "Stop" ESCAPE</a:t>
            </a:r>
          </a:p>
          <a:p>
            <a:endParaRPr lang="en-US" sz="300" smtClean="0"/>
          </a:p>
          <a:p>
            <a:r>
              <a:rPr lang="en-US" sz="300" smtClean="0"/>
              <a:t>COMMENT ***** Create normalized computed name fields to facilitate the JOIN command</a:t>
            </a:r>
          </a:p>
          <a:p>
            <a:r>
              <a:rPr lang="en-US" sz="300" smtClean="0"/>
              <a:t>OPEN Payroll</a:t>
            </a:r>
          </a:p>
          <a:p>
            <a:r>
              <a:rPr lang="en-US" sz="300" smtClean="0"/>
              <a:t>IF FTYPE("Long_Name_Payroll") &lt;&gt; "" DELETE FIELD Long_Name_Payroll OK</a:t>
            </a:r>
          </a:p>
          <a:p>
            <a:r>
              <a:rPr lang="en-US" sz="300" smtClean="0"/>
              <a:t>DEFINE FIELD Long_Name_Payroll COMPUTED EXCLUDE(UPPER(ALLTRIM( First_Name)), ",") + BLANKS( 1) + EXCLUDE(UPPER(ALLTRIM( Last_Name)), ",")</a:t>
            </a:r>
          </a:p>
          <a:p>
            <a:endParaRPr lang="en-US" sz="300" smtClean="0"/>
          </a:p>
          <a:p>
            <a:r>
              <a:rPr lang="en-US" sz="300" smtClean="0"/>
              <a:t>OPEN Logical_Access</a:t>
            </a:r>
          </a:p>
          <a:p>
            <a:r>
              <a:rPr lang="en-US" sz="300" smtClean="0"/>
              <a:t>IF FTYPE("Long_Name_Access") &lt;&gt; "" DELETE FIELD Long_Name_Access OK</a:t>
            </a:r>
          </a:p>
          <a:p>
            <a:r>
              <a:rPr lang="en-US" sz="300" smtClean="0"/>
              <a:t>DEFINE FIELD Long_Name_Access COMPUTED SUBSTR(EXCLUDE(UPPER(ALLTRIM( Employee_Name)), ","), 1, 25)</a:t>
            </a:r>
          </a:p>
          <a:p>
            <a:endParaRPr lang="en-US" sz="300" smtClean="0"/>
          </a:p>
          <a:p>
            <a:r>
              <a:rPr lang="en-US" sz="300" smtClean="0"/>
              <a:t>COMMENT ***** Combine the two tables based on the newly created key fields,</a:t>
            </a:r>
          </a:p>
          <a:p>
            <a:r>
              <a:rPr lang="en-US" sz="300" smtClean="0"/>
              <a:t>COMMENT ***** the harmonized employee long name in both tables, using JOIN.</a:t>
            </a:r>
          </a:p>
          <a:p>
            <a:r>
              <a:rPr lang="en-US" sz="300" smtClean="0"/>
              <a:t>COMMENT ***** Include all record types (matched, unmatched primary, unmatched secondary)</a:t>
            </a:r>
          </a:p>
          <a:p>
            <a:r>
              <a:rPr lang="en-US" sz="300" smtClean="0"/>
              <a:t>COMMENT ***** to enable a filter for possible phantom employee's { ISBLANK(Long_Name_Access)}</a:t>
            </a:r>
          </a:p>
          <a:p>
            <a:r>
              <a:rPr lang="en-US" sz="300" smtClean="0"/>
              <a:t>COMMENT ***** which shows the unmatched secondary records.</a:t>
            </a:r>
          </a:p>
          <a:p>
            <a:r>
              <a:rPr lang="en-US" sz="300" smtClean="0"/>
              <a:t>COMMENT ***** WARNING: This next step is scope creep and could get you fired (or rewarded</a:t>
            </a:r>
          </a:p>
          <a:p>
            <a:r>
              <a:rPr lang="en-US" sz="300" smtClean="0"/>
              <a:t>COMMENT ***** for being creative), filter for possible phantom ID's { ISBLANK(Long_Name_Payroll)}</a:t>
            </a:r>
          </a:p>
          <a:p>
            <a:r>
              <a:rPr lang="en-US" sz="300" smtClean="0"/>
              <a:t>COMMENT ***** which shows the unmatched primary records.</a:t>
            </a:r>
          </a:p>
          <a:p>
            <a:r>
              <a:rPr lang="en-US" sz="300" smtClean="0"/>
              <a:t>SET FOLDER /A_Phantom_Employees_and_IDs/a2_Intermediate_Files</a:t>
            </a:r>
          </a:p>
          <a:p>
            <a:r>
              <a:rPr lang="en-US" sz="300" smtClean="0"/>
              <a:t>OPEN Payroll</a:t>
            </a:r>
          </a:p>
          <a:p>
            <a:r>
              <a:rPr lang="en-US" sz="300" smtClean="0"/>
              <a:t>OPEN Logical_Access SECONDARY</a:t>
            </a:r>
          </a:p>
          <a:p>
            <a:r>
              <a:rPr lang="en-US" sz="300" smtClean="0"/>
              <a:t>JOIN PKEY Long_Name_Payroll FIELDS ALL SKEY Long_Name_Access WITH ALL PRIMARY SECONDARY TO "Payroll_Access_Join_name" OPEN PRESORT SECSORT</a:t>
            </a:r>
          </a:p>
          <a:p>
            <a:r>
              <a:rPr lang="en-US" sz="300" smtClean="0"/>
              <a:t>OPEN "Payroll_Access_Join_name"</a:t>
            </a:r>
          </a:p>
          <a:p>
            <a:endParaRPr lang="en-US" sz="300" smtClean="0"/>
          </a:p>
          <a:p>
            <a:r>
              <a:rPr lang="en-US" sz="300" smtClean="0"/>
              <a:t>SET FOLDER /A_Phantom_Employees_and_IDs/a3_Results</a:t>
            </a:r>
          </a:p>
          <a:p>
            <a:r>
              <a:rPr lang="en-US" sz="300" smtClean="0"/>
              <a:t>EXTRACT RECORD IF Long_Name_Access &lt;&gt; Long_Name_Payroll TO "Phantom_Employees_and_IDs" OPEN</a:t>
            </a:r>
          </a:p>
          <a:p>
            <a:r>
              <a:rPr lang="en-US" sz="300" smtClean="0"/>
              <a:t>DEFINE VIEW Reporting_Results OK</a:t>
            </a:r>
          </a:p>
          <a:p>
            <a:r>
              <a:rPr lang="en-US" sz="300" smtClean="0"/>
              <a:t>DEFINE COLUMN Reporting_Results Long_Name_Payroll AS "Long Name;Payroll"</a:t>
            </a:r>
          </a:p>
          <a:p>
            <a:r>
              <a:rPr lang="en-US" sz="300" smtClean="0"/>
              <a:t>DEFINE COLUMN Reporting_Results Long_Name_Access AS "Long Name;Access"</a:t>
            </a:r>
          </a:p>
          <a:p>
            <a:r>
              <a:rPr lang="en-US" sz="300" smtClean="0"/>
              <a:t>DEFINE COLUMN Reporting_Results App_User_ID AS "Application;User ID"</a:t>
            </a:r>
          </a:p>
          <a:p>
            <a:r>
              <a:rPr lang="en-US" sz="300" smtClean="0"/>
              <a:t>DEFINE COLUMN Reporting_Results App_Profile AS "Application;Profile"</a:t>
            </a:r>
          </a:p>
          <a:p>
            <a:r>
              <a:rPr lang="en-US" sz="300" smtClean="0"/>
              <a:t>DEFINE COLUMN Reporting_Results Department</a:t>
            </a:r>
          </a:p>
          <a:p>
            <a:r>
              <a:rPr lang="en-US" sz="300" smtClean="0"/>
              <a:t>DEFINE COLUMN Reporting_Results Position</a:t>
            </a:r>
          </a:p>
          <a:p>
            <a:r>
              <a:rPr lang="en-US" sz="300" smtClean="0"/>
              <a:t>DEFINE COLUMN Reporting_Results Gross_Pay WIDTH 12 PIC "-999,999.99" AS "Gross Pay"</a:t>
            </a:r>
          </a:p>
          <a:p>
            <a:r>
              <a:rPr lang="en-US" sz="300" smtClean="0"/>
              <a:t>DEFINE COLUMN Reporting_Results Pay_Type AS "Pay;Type"</a:t>
            </a:r>
          </a:p>
          <a:p>
            <a:r>
              <a:rPr lang="en-US" sz="300" smtClean="0"/>
              <a:t>DEFINE COLUMN Reporting_Results Date_Hired AS "Date;Hired" POS 8</a:t>
            </a:r>
          </a:p>
          <a:p>
            <a:r>
              <a:rPr lang="en-US" sz="300" smtClean="0"/>
              <a:t>DEFINE COLUMN Reporting_Results Status AS "Payroll;Status"</a:t>
            </a:r>
          </a:p>
          <a:p>
            <a:r>
              <a:rPr lang="en-US" sz="300" smtClean="0"/>
              <a:t>DEFINE COLUMN Reporting_Results Status2 AS "Access;Status"</a:t>
            </a:r>
          </a:p>
          <a:p>
            <a:endParaRPr lang="en-US" sz="300" smtClean="0"/>
          </a:p>
          <a:p>
            <a:endParaRPr lang="en-US" sz="300" smtClean="0"/>
          </a:p>
          <a:p>
            <a:endParaRPr lang="en-US" sz="300" smtClean="0"/>
          </a:p>
          <a:p>
            <a:endParaRPr lang="en-US" sz="300" smtClean="0"/>
          </a:p>
          <a:p>
            <a:r>
              <a:rPr lang="en-US" sz="300" smtClean="0"/>
              <a:t>COMMENT ***** Reset the environment</a:t>
            </a:r>
          </a:p>
          <a:p>
            <a:r>
              <a:rPr lang="en-US" sz="300" smtClean="0"/>
              <a:t>SET SAFETY ON</a:t>
            </a:r>
          </a:p>
          <a:p>
            <a:r>
              <a:rPr lang="en-US" sz="300" smtClean="0"/>
              <a:t>DISPLAY VARIABLES</a:t>
            </a:r>
          </a:p>
          <a:p>
            <a:endParaRPr lang="en-US" sz="300" smtClean="0"/>
          </a:p>
          <a:p>
            <a:endParaRPr lang="en-US" sz="300" smtClean="0"/>
          </a:p>
          <a:p>
            <a:endParaRPr lang="en-US" sz="300" smtClean="0"/>
          </a:p>
          <a:p>
            <a:endParaRPr lang="en-US" sz="3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685800" y="468313"/>
            <a:ext cx="7772400" cy="1143000"/>
          </a:xfrm>
        </p:spPr>
        <p:txBody>
          <a:bodyPr/>
          <a:lstStyle/>
          <a:p>
            <a:pPr eaLnBrk="1" hangingPunct="1"/>
            <a:r>
              <a:rPr lang="en-US" sz="3600" smtClean="0"/>
              <a:t>Masterfile Edits</a:t>
            </a:r>
          </a:p>
        </p:txBody>
      </p:sp>
      <p:sp>
        <p:nvSpPr>
          <p:cNvPr id="17411" name="Rectangle 3"/>
          <p:cNvSpPr>
            <a:spLocks noGrp="1" noChangeArrowheads="1"/>
          </p:cNvSpPr>
          <p:nvPr>
            <p:ph type="body" idx="4294967295"/>
          </p:nvPr>
        </p:nvSpPr>
        <p:spPr>
          <a:xfrm>
            <a:off x="685800" y="1441450"/>
            <a:ext cx="7772400" cy="4432300"/>
          </a:xfrm>
        </p:spPr>
        <p:txBody>
          <a:bodyPr/>
          <a:lstStyle/>
          <a:p>
            <a:pPr eaLnBrk="1" hangingPunct="1">
              <a:lnSpc>
                <a:spcPct val="90000"/>
              </a:lnSpc>
              <a:buFont typeface="Wingdings" pitchFamily="2" charset="2"/>
              <a:buChar char="Ø"/>
            </a:pPr>
            <a:r>
              <a:rPr lang="en-US" smtClean="0"/>
              <a:t>Change</a:t>
            </a:r>
            <a:endParaRPr lang="en-US" sz="2400" smtClean="0"/>
          </a:p>
          <a:p>
            <a:pPr lvl="1" eaLnBrk="1" hangingPunct="1">
              <a:lnSpc>
                <a:spcPct val="90000"/>
              </a:lnSpc>
              <a:buFont typeface="Wingdings" pitchFamily="2" charset="2"/>
              <a:buChar char="Ø"/>
            </a:pPr>
            <a:r>
              <a:rPr lang="en-US" smtClean="0"/>
              <a:t> Vendor RTA &amp; DDA - money goes to the perp’s account</a:t>
            </a:r>
          </a:p>
          <a:p>
            <a:pPr lvl="1" eaLnBrk="1" hangingPunct="1">
              <a:lnSpc>
                <a:spcPct val="90000"/>
              </a:lnSpc>
              <a:buFont typeface="Wingdings" pitchFamily="2" charset="2"/>
              <a:buChar char="Ø"/>
            </a:pPr>
            <a:r>
              <a:rPr lang="en-US" smtClean="0"/>
              <a:t> Employee Withholding – change the sign and money gets added to the paycheck instead of subtracted</a:t>
            </a:r>
          </a:p>
          <a:p>
            <a:pPr lvl="1" eaLnBrk="1" hangingPunct="1">
              <a:lnSpc>
                <a:spcPct val="90000"/>
              </a:lnSpc>
              <a:buFont typeface="Wingdings" pitchFamily="2" charset="2"/>
              <a:buChar char="Ø"/>
            </a:pPr>
            <a:r>
              <a:rPr lang="en-US" smtClean="0"/>
              <a:t> AR – change the credit terms and the client will reward the perp</a:t>
            </a:r>
          </a:p>
          <a:p>
            <a:pPr lvl="1" eaLnBrk="1" hangingPunct="1">
              <a:lnSpc>
                <a:spcPct val="90000"/>
              </a:lnSpc>
              <a:buFont typeface="Wingdings" pitchFamily="2" charset="2"/>
              <a:buChar char="Ø"/>
            </a:pPr>
            <a:r>
              <a:rPr lang="en-US" smtClean="0"/>
              <a:t> Inventory – lower the QOH and put the rest in the trunk of the car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685800" y="468313"/>
            <a:ext cx="7772400" cy="1143000"/>
          </a:xfrm>
        </p:spPr>
        <p:txBody>
          <a:bodyPr/>
          <a:lstStyle/>
          <a:p>
            <a:pPr eaLnBrk="1" hangingPunct="1"/>
            <a:r>
              <a:rPr lang="en-US" sz="3600" smtClean="0"/>
              <a:t>Masterfile Edits (2)</a:t>
            </a:r>
          </a:p>
        </p:txBody>
      </p:sp>
      <p:sp>
        <p:nvSpPr>
          <p:cNvPr id="18435" name="Rectangle 3"/>
          <p:cNvSpPr>
            <a:spLocks noGrp="1" noChangeArrowheads="1"/>
          </p:cNvSpPr>
          <p:nvPr>
            <p:ph type="body" idx="4294967295"/>
          </p:nvPr>
        </p:nvSpPr>
        <p:spPr>
          <a:xfrm>
            <a:off x="685800" y="1441450"/>
            <a:ext cx="7772400" cy="4432300"/>
          </a:xfrm>
        </p:spPr>
        <p:txBody>
          <a:bodyPr/>
          <a:lstStyle/>
          <a:p>
            <a:pPr eaLnBrk="1" hangingPunct="1">
              <a:lnSpc>
                <a:spcPct val="90000"/>
              </a:lnSpc>
              <a:buFont typeface="Wingdings" pitchFamily="2" charset="2"/>
              <a:buChar char="Ø"/>
            </a:pPr>
            <a:r>
              <a:rPr lang="en-US" smtClean="0"/>
              <a:t>Analysis Technique</a:t>
            </a:r>
            <a:endParaRPr lang="en-US" sz="2400" smtClean="0"/>
          </a:p>
          <a:p>
            <a:pPr lvl="1" eaLnBrk="1" hangingPunct="1">
              <a:lnSpc>
                <a:spcPct val="90000"/>
              </a:lnSpc>
              <a:buFont typeface="Wingdings" pitchFamily="2" charset="2"/>
              <a:buChar char="Ø"/>
            </a:pPr>
            <a:r>
              <a:rPr lang="en-US" smtClean="0"/>
              <a:t> obtain 2 copies of the masterfile data at different points in time (assumes the structure of the file did not change in the interim)</a:t>
            </a:r>
          </a:p>
          <a:p>
            <a:pPr lvl="1" eaLnBrk="1" hangingPunct="1">
              <a:lnSpc>
                <a:spcPct val="90000"/>
              </a:lnSpc>
              <a:buFont typeface="Wingdings" pitchFamily="2" charset="2"/>
              <a:buChar char="Ø"/>
            </a:pPr>
            <a:r>
              <a:rPr lang="en-US" smtClean="0"/>
              <a:t> compare for unmtached fields</a:t>
            </a:r>
          </a:p>
          <a:p>
            <a:pPr eaLnBrk="1" hangingPunct="1">
              <a:lnSpc>
                <a:spcPct val="90000"/>
              </a:lnSpc>
              <a:buFont typeface="Wingdings" pitchFamily="2" charset="2"/>
              <a:buChar char="Ø"/>
            </a:pPr>
            <a:r>
              <a:rPr lang="en-US" smtClean="0"/>
              <a:t> Results Analysis</a:t>
            </a:r>
          </a:p>
          <a:p>
            <a:pPr lvl="1" eaLnBrk="1" hangingPunct="1">
              <a:lnSpc>
                <a:spcPct val="90000"/>
              </a:lnSpc>
              <a:buFont typeface="Wingdings" pitchFamily="2" charset="2"/>
              <a:buChar char="Ø"/>
            </a:pPr>
            <a:r>
              <a:rPr lang="en-US" smtClean="0"/>
              <a:t>trace to authorized changes (may or may not be stored in accessible electronic format)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685800" y="468313"/>
            <a:ext cx="7772400" cy="1143000"/>
          </a:xfrm>
        </p:spPr>
        <p:txBody>
          <a:bodyPr/>
          <a:lstStyle/>
          <a:p>
            <a:pPr eaLnBrk="1" hangingPunct="1"/>
            <a:r>
              <a:rPr lang="en-US" sz="3600" smtClean="0"/>
              <a:t>Masterfile Edits -  JOIN</a:t>
            </a:r>
          </a:p>
        </p:txBody>
      </p:sp>
      <p:sp>
        <p:nvSpPr>
          <p:cNvPr id="19459" name="Rectangle 3"/>
          <p:cNvSpPr>
            <a:spLocks noGrp="1" noChangeArrowheads="1"/>
          </p:cNvSpPr>
          <p:nvPr>
            <p:ph type="body" idx="4294967295"/>
          </p:nvPr>
        </p:nvSpPr>
        <p:spPr>
          <a:xfrm>
            <a:off x="685800" y="1441450"/>
            <a:ext cx="7772400" cy="4432300"/>
          </a:xfrm>
        </p:spPr>
        <p:txBody>
          <a:bodyPr/>
          <a:lstStyle/>
          <a:p>
            <a:pPr eaLnBrk="1" hangingPunct="1">
              <a:lnSpc>
                <a:spcPct val="90000"/>
              </a:lnSpc>
              <a:buFont typeface="Wingdings" pitchFamily="2" charset="2"/>
              <a:buChar char="Ø"/>
            </a:pPr>
            <a:r>
              <a:rPr lang="en-US" smtClean="0"/>
              <a:t>Analysis Technique</a:t>
            </a:r>
          </a:p>
          <a:p>
            <a:pPr lvl="1" eaLnBrk="1" hangingPunct="1">
              <a:lnSpc>
                <a:spcPct val="90000"/>
              </a:lnSpc>
              <a:buFont typeface="Wingdings" pitchFamily="2" charset="2"/>
              <a:buChar char="Ø"/>
            </a:pPr>
            <a:r>
              <a:rPr lang="en-US" smtClean="0"/>
              <a:t>file order is important, start with the oldest file (if you start with the newest, some unmatched records will be due to a new vendor addition)</a:t>
            </a:r>
          </a:p>
          <a:p>
            <a:pPr lvl="1" eaLnBrk="1" hangingPunct="1">
              <a:lnSpc>
                <a:spcPct val="90000"/>
              </a:lnSpc>
              <a:buFont typeface="Wingdings" pitchFamily="2" charset="2"/>
              <a:buChar char="Ø"/>
            </a:pPr>
            <a:r>
              <a:rPr lang="en-US" smtClean="0"/>
              <a:t>What we want is changes, so start the JOIN with the older file and chose UNMATCHED result file type (this will also capture deleted vendors)</a:t>
            </a:r>
          </a:p>
          <a:p>
            <a:r>
              <a:rPr lang="en-US" sz="1200" smtClean="0"/>
              <a:t>OPEN Vendor_Master_June_2011 PRIMARY</a:t>
            </a:r>
          </a:p>
          <a:p>
            <a:r>
              <a:rPr lang="en-US" sz="1200" smtClean="0"/>
              <a:t>OPEN Vendor_Master_July_2011 SECONDARY</a:t>
            </a:r>
          </a:p>
          <a:p>
            <a:r>
              <a:rPr lang="en-US" sz="1200" smtClean="0"/>
              <a:t>JOIN PKEY Vendnum bank account FIELDS ALL SKEY Vendnum bank account WITH ALL UNMATCHED TO "Vendor_Banking_Changes" OPEN PRESORT SECSORT</a:t>
            </a:r>
          </a:p>
          <a:p>
            <a:pPr lvl="1" eaLnBrk="1" hangingPunct="1">
              <a:lnSpc>
                <a:spcPct val="90000"/>
              </a:lnSpc>
              <a:buFont typeface="Wingdings" pitchFamily="2" charset="2"/>
              <a:buChar char="Ø"/>
            </a:pPr>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214313"/>
            <a:ext cx="7772400" cy="1143000"/>
          </a:xfrm>
        </p:spPr>
        <p:txBody>
          <a:bodyPr/>
          <a:lstStyle/>
          <a:p>
            <a:pPr eaLnBrk="1" hangingPunct="1"/>
            <a:r>
              <a:rPr lang="en-US" sz="3600" smtClean="0"/>
              <a:t>Masterfile Edits -  Script</a:t>
            </a:r>
          </a:p>
        </p:txBody>
      </p:sp>
      <p:sp>
        <p:nvSpPr>
          <p:cNvPr id="20483" name="Rectangle 3"/>
          <p:cNvSpPr>
            <a:spLocks noGrp="1" noChangeArrowheads="1"/>
          </p:cNvSpPr>
          <p:nvPr>
            <p:ph type="body" idx="4294967295"/>
          </p:nvPr>
        </p:nvSpPr>
        <p:spPr>
          <a:xfrm>
            <a:off x="660400" y="1035050"/>
            <a:ext cx="7772400" cy="5111750"/>
          </a:xfrm>
        </p:spPr>
        <p:txBody>
          <a:bodyPr/>
          <a:lstStyle/>
          <a:p>
            <a:r>
              <a:rPr lang="en-US" sz="300" smtClean="0"/>
              <a:t>COMMENT ***** Set the environment, clear previous artifacts and </a:t>
            </a:r>
          </a:p>
          <a:p>
            <a:r>
              <a:rPr lang="en-US" sz="300" smtClean="0"/>
              <a:t>COMMENT ***** Remove all valiables (if this script has NOT been modified to create permanent variables).</a:t>
            </a:r>
          </a:p>
          <a:p>
            <a:r>
              <a:rPr lang="en-US" sz="300" smtClean="0"/>
              <a:t>SET SAFETY OFF</a:t>
            </a:r>
          </a:p>
          <a:p>
            <a:r>
              <a:rPr lang="en-US" sz="300" smtClean="0"/>
              <a:t>SET FILTER</a:t>
            </a:r>
          </a:p>
          <a:p>
            <a:r>
              <a:rPr lang="en-US" sz="300" smtClean="0"/>
              <a:t>SET INDEX</a:t>
            </a:r>
          </a:p>
          <a:p>
            <a:r>
              <a:rPr lang="en-US" sz="300" smtClean="0"/>
              <a:t>SET FOLDER /B_Masterfile_Edits/b1_Source_Files</a:t>
            </a:r>
          </a:p>
          <a:p>
            <a:r>
              <a:rPr lang="en-US" sz="300" smtClean="0"/>
              <a:t>CLOSE</a:t>
            </a:r>
          </a:p>
          <a:p>
            <a:r>
              <a:rPr lang="en-US" sz="300" smtClean="0"/>
              <a:t>CLOSE SECONDARY</a:t>
            </a:r>
          </a:p>
          <a:p>
            <a:r>
              <a:rPr lang="en-US" sz="300" smtClean="0"/>
              <a:t>DELETE ALL OK</a:t>
            </a:r>
          </a:p>
          <a:p>
            <a:r>
              <a:rPr lang="en-US" sz="300" smtClean="0"/>
              <a:t>DELETE verifyoutput.vfy OK</a:t>
            </a:r>
          </a:p>
          <a:p>
            <a:r>
              <a:rPr lang="en-US" sz="300" smtClean="0"/>
              <a:t>COMMENT ***** Set the default path for reading source data files.</a:t>
            </a:r>
          </a:p>
          <a:p>
            <a:r>
              <a:rPr lang="en-US" sz="300" smtClean="0"/>
              <a:t>ASSIGN v_path = "C:\Data\00_Current_Work\09_IIA_Regional_08_29-30_2011\ACL_Fraud_Detection\"</a:t>
            </a:r>
          </a:p>
          <a:p>
            <a:r>
              <a:rPr lang="en-US" sz="300" smtClean="0"/>
              <a:t>ASSIGN v_continue = "Continue"</a:t>
            </a:r>
          </a:p>
          <a:p>
            <a:endParaRPr lang="en-US" sz="300" smtClean="0"/>
          </a:p>
          <a:p>
            <a:endParaRPr lang="en-US" sz="300" smtClean="0"/>
          </a:p>
          <a:p>
            <a:r>
              <a:rPr lang="en-US" sz="300" smtClean="0"/>
              <a:t>COMMENT ***** This script compares two versions of the same masterfile for vendors</a:t>
            </a:r>
          </a:p>
          <a:p>
            <a:r>
              <a:rPr lang="en-US" sz="300" smtClean="0"/>
              <a:t>COMMENT ***** over two different time periods.  Both files are created by the same system</a:t>
            </a:r>
          </a:p>
          <a:p>
            <a:r>
              <a:rPr lang="en-US" sz="300" smtClean="0"/>
              <a:t>COMMENT ***** therefore no field harmonization is needed. The matching will be done</a:t>
            </a:r>
          </a:p>
          <a:p>
            <a:r>
              <a:rPr lang="en-US" sz="300" smtClean="0"/>
              <a:t>COMMENT ***** on not the typical key feild (vendor number) but rather  on the field we wish</a:t>
            </a:r>
          </a:p>
          <a:p>
            <a:r>
              <a:rPr lang="en-US" sz="300" smtClean="0"/>
              <a:t>COMMENT ***** to analyze for changes (bank number and account number, combined with vendor number)</a:t>
            </a:r>
          </a:p>
          <a:p>
            <a:endParaRPr lang="en-US" sz="300" smtClean="0"/>
          </a:p>
          <a:p>
            <a:r>
              <a:rPr lang="en-US" sz="300" smtClean="0"/>
              <a:t>COMMENT ***** Obtain the prior then the current vendor masterfiles.</a:t>
            </a:r>
          </a:p>
          <a:p>
            <a:r>
              <a:rPr lang="en-US" sz="300" smtClean="0"/>
              <a:t>COMMENT ***** Run COUNT for balancing purposes</a:t>
            </a:r>
          </a:p>
          <a:p>
            <a:r>
              <a:rPr lang="en-US" sz="300" smtClean="0"/>
              <a:t>COMMENT ***** VERIFY all feilds, if any errors, let the user decide whether to continue</a:t>
            </a:r>
          </a:p>
          <a:p>
            <a:r>
              <a:rPr lang="en-US" sz="300" smtClean="0"/>
              <a:t>COMMENT ***** Test the bank number (RTA or RTN number) is 9 digits exactly</a:t>
            </a:r>
          </a:p>
          <a:p>
            <a:r>
              <a:rPr lang="en-US" sz="300" smtClean="0"/>
              <a:t>IMPORT DELIMITED TO Vendor_Master_June_2011 "Vendor_Master_June_2011.fil" FROM "Vendor_Master_06_2011.txt" 0 SEPARATOR "," QUALIFIER '"' CONSECUTIVE STARTLINE 1 FIELD "Vendnum" C AT 1 DEC 0 WID 6 PIC "" AS "Vendor;Number" FIELD "Vendname" C AT 7 DEC 0 WID 27 PIC "" AS "Vendor;Name" FIELD "address" C AT 34 DEC 0 WID 14 PIC "" AS "Street Address" FIELD "city" C AT 48 DEC 0 WID 5 PIC "" AS "City" FIELD "state" C AT 53 DEC 0 WID 2 PIC "" AS "State" FIELD "zip" C AT 55 DEC 0 WID 5 PIC "" AS "Zip;Code" FIELD "phone" C AT 60 DEC 0 WID 10 PIC "" AS "Phone;Number" FIELD "bank" C AT 70 DEC 0 WID 9 PIC "" AS "bank;RTN" FIELD "account" C AT 79 DEC 0 WID 10 PIC "" AS "Bank DDA;Number" </a:t>
            </a:r>
          </a:p>
          <a:p>
            <a:r>
              <a:rPr lang="en-US" sz="300" smtClean="0"/>
              <a:t>OPEN Vendor_Master_June_2011</a:t>
            </a:r>
          </a:p>
          <a:p>
            <a:r>
              <a:rPr lang="en-US" sz="300" smtClean="0"/>
              <a:t>COUNT</a:t>
            </a:r>
          </a:p>
          <a:p>
            <a:r>
              <a:rPr lang="en-US" sz="300" smtClean="0"/>
              <a:t>VERIFY ALL TO %v_path%verifyoutput.vfy  ERRORLIMIT 999</a:t>
            </a:r>
          </a:p>
          <a:p>
            <a:r>
              <a:rPr lang="en-US" sz="300" smtClean="0"/>
              <a:t>IF FILESIZE("%v_path%verifyoutput.vfy") &lt;&gt; 0 DIALOG (DIALOG TITLE "ABC Co - Masterfile Changes" WIDTH 638 HEIGHT 196 ) (BUTTONSET TITLE "&amp;OK;&amp;Cancel" AT 252 168 DEFAULT 1 HORZ ) (TEXT TITLE " 'The VERIFY command returned errors for the first (oldest) vendor masterfile. Please chose which action the script is to take.'" AT 120 16 WIDTH 411 HEIGHT 44 ) (DROPDOWN TITLE "Stop;Continue" TO "v_continue" AT 276 72 DEFAULT 1 )</a:t>
            </a:r>
          </a:p>
          <a:p>
            <a:r>
              <a:rPr lang="en-US" sz="300" smtClean="0"/>
              <a:t>IF v_continue = "Stop" ESCAPE</a:t>
            </a:r>
          </a:p>
          <a:p>
            <a:r>
              <a:rPr lang="en-US" sz="300" smtClean="0"/>
              <a:t>SET FILTER TO NOT MAP(bank, "999999999")</a:t>
            </a:r>
          </a:p>
          <a:p>
            <a:r>
              <a:rPr lang="en-US" sz="300" smtClean="0"/>
              <a:t>COUNT</a:t>
            </a:r>
          </a:p>
          <a:p>
            <a:r>
              <a:rPr lang="en-US" sz="300" smtClean="0"/>
              <a:t>IF COUNT1 &lt;&gt; 0 PAUSE "The first (oldest) file has incorrectly structured bank RTN number(s)."</a:t>
            </a:r>
          </a:p>
          <a:p>
            <a:r>
              <a:rPr lang="en-US" sz="300" smtClean="0"/>
              <a:t>IF COUNT1 &lt;&gt; 0 ESCAPE</a:t>
            </a:r>
          </a:p>
          <a:p>
            <a:endParaRPr lang="en-US" sz="300" smtClean="0"/>
          </a:p>
          <a:p>
            <a:r>
              <a:rPr lang="en-US" sz="300" smtClean="0"/>
              <a:t>IMPORT DELIMITED TO Vendor_Master_July_2011 "Vendor_Master_July_2011.fil" FROM "Vendor_Master_07_2011.txt" 0 SEPARATOR "," QUALIFIER '"' CONSECUTIVE STARTLINE 1 FIELD "Vendnum" C AT 1 DEC 0 WID 6 PIC "" AS "Vendor;Number" FIELD "Vendname" C AT 7 DEC 0 WID 27 PIC "" AS "Vendor;Name" FIELD "address" C AT 34 DEC 0 WID 14 PIC "" AS "Street Address" FIELD "city" C AT 48 DEC 0 WID 5 PIC "" AS "City" FIELD "state" C AT 53 DEC 0 WID 2 PIC "" AS "State" FIELD "zip" C AT 55 DEC 0 WID 5 PIC "" AS "Zip;Code" FIELD "phone" C AT 60 DEC 0 WID 10 PIC "" AS "Phone;Number" FIELD "bank" C AT 70 DEC 0 WID 9 PIC "" AS "bank;RTN" FIELD "account" C AT 79 DEC 0 WID 10 PIC "" AS "Bank DDA;Number"</a:t>
            </a:r>
          </a:p>
          <a:p>
            <a:r>
              <a:rPr lang="en-US" sz="300" smtClean="0"/>
              <a:t>OPEN Vendor_Master_July_2011</a:t>
            </a:r>
          </a:p>
          <a:p>
            <a:r>
              <a:rPr lang="en-US" sz="300" smtClean="0"/>
              <a:t>COUNT</a:t>
            </a:r>
          </a:p>
          <a:p>
            <a:r>
              <a:rPr lang="en-US" sz="300" smtClean="0"/>
              <a:t>VERIFY ALL TO %v_path%verifyoutput.vfy  ERRORLIMIT 999</a:t>
            </a:r>
          </a:p>
          <a:p>
            <a:r>
              <a:rPr lang="en-US" sz="300" smtClean="0"/>
              <a:t>IF FILESIZE("%v_path%verifyoutput.vfy") &lt;&gt; 0 DIALOG (DIALOG TITLE "ABC Co - Masterfile Changes" WIDTH 638 HEIGHT 196 ) (BUTTONSET TITLE "&amp;OK;&amp;Cancel" AT 252 168 DEFAULT 1 HORZ ) (TEXT TITLE " 'The VERIFY command returned errors for the first (oldest) vendor masterfile. Please chose which action the script is to take.'" AT 120 16 WIDTH 411 HEIGHT 44 ) (DROPDOWN TITLE "Stop;Continue" TO "v_continue" AT 276 72 DEFAULT 1 )</a:t>
            </a:r>
          </a:p>
          <a:p>
            <a:r>
              <a:rPr lang="en-US" sz="300" smtClean="0"/>
              <a:t>IF v_continue = "Stop" ESCAPE</a:t>
            </a:r>
          </a:p>
          <a:p>
            <a:r>
              <a:rPr lang="en-US" sz="300" smtClean="0"/>
              <a:t>SET FILTER TO NOT MAP(bank, "999999999")</a:t>
            </a:r>
          </a:p>
          <a:p>
            <a:r>
              <a:rPr lang="en-US" sz="300" smtClean="0"/>
              <a:t>COUNT</a:t>
            </a:r>
          </a:p>
          <a:p>
            <a:r>
              <a:rPr lang="en-US" sz="300" smtClean="0"/>
              <a:t>IF COUNT1 &lt;&gt; 0 PAUSE "The second (newest) file has incorrectly structured bank RTN number(s)."</a:t>
            </a:r>
          </a:p>
          <a:p>
            <a:r>
              <a:rPr lang="en-US" sz="300" smtClean="0"/>
              <a:t>IF COUNT1 &lt;&gt; 0 ESCAPE</a:t>
            </a:r>
          </a:p>
          <a:p>
            <a:endParaRPr lang="en-US" sz="300" smtClean="0"/>
          </a:p>
          <a:p>
            <a:r>
              <a:rPr lang="en-US" sz="300" smtClean="0"/>
              <a:t>COMMENT ***** For the JOIN, start with the oldest file as the Primary and use an UnMatched Primary type of result.</a:t>
            </a:r>
          </a:p>
          <a:p>
            <a:r>
              <a:rPr lang="en-US" sz="300" smtClean="0"/>
              <a:t>COMMENT ***** this will capture two types of mismatches, vendors that were removed (or their bank account</a:t>
            </a:r>
          </a:p>
          <a:p>
            <a:r>
              <a:rPr lang="en-US" sz="300" smtClean="0"/>
              <a:t>COMMENT ***** information was removed) and vendors whose bank account information was changed. </a:t>
            </a:r>
          </a:p>
          <a:p>
            <a:r>
              <a:rPr lang="en-US" sz="300" smtClean="0"/>
              <a:t>COMMENT ***** Starting with the newest file would produce a mismatch for all new vendors, which is maybe</a:t>
            </a:r>
          </a:p>
          <a:p>
            <a:r>
              <a:rPr lang="en-US" sz="300" smtClean="0"/>
              <a:t>COMMENT ***** a separate audit, or separate audit step.</a:t>
            </a:r>
          </a:p>
          <a:p>
            <a:r>
              <a:rPr lang="en-US" sz="300" smtClean="0"/>
              <a:t>SET FOLDER /B_Masterfile_Edits/b3_Results</a:t>
            </a:r>
          </a:p>
          <a:p>
            <a:r>
              <a:rPr lang="en-US" sz="300" smtClean="0"/>
              <a:t>OPEN Vendor_Master_June_2011 PRIMARY</a:t>
            </a:r>
          </a:p>
          <a:p>
            <a:r>
              <a:rPr lang="en-US" sz="300" smtClean="0"/>
              <a:t>OPEN Vendor_Master_July_2011 SECONDARY</a:t>
            </a:r>
          </a:p>
          <a:p>
            <a:r>
              <a:rPr lang="en-US" sz="300" smtClean="0"/>
              <a:t>JOIN PKEY Vendnum bank account FIELDS ALL SKEY Vendnum bank account WITH ALL UNMATCHED TO "Vendor_Banking_Changes" OPEN PRESORT SECSORT</a:t>
            </a:r>
          </a:p>
          <a:p>
            <a:r>
              <a:rPr lang="en-US" sz="300" smtClean="0"/>
              <a:t>COMMENT ***** However, the new file will have no information from the newest month's file.</a:t>
            </a:r>
          </a:p>
          <a:p>
            <a:r>
              <a:rPr lang="en-US" sz="300" smtClean="0"/>
              <a:t>COMMENT ***** Create an INDEX to the newest month file based on the vendor number</a:t>
            </a:r>
          </a:p>
          <a:p>
            <a:r>
              <a:rPr lang="en-US" sz="300" smtClean="0"/>
              <a:t>COMMENT ***** then show in the view the bank information that changed in the newest month. </a:t>
            </a:r>
          </a:p>
          <a:p>
            <a:r>
              <a:rPr lang="en-US" sz="300" smtClean="0"/>
              <a:t>COMMENT ***** First check to see that there are no duplicate vendor numbers in the newest month.</a:t>
            </a:r>
          </a:p>
          <a:p>
            <a:r>
              <a:rPr lang="en-US" sz="300" smtClean="0"/>
              <a:t>OPEN Vendor_Master_July_2011</a:t>
            </a:r>
          </a:p>
          <a:p>
            <a:r>
              <a:rPr lang="en-US" sz="300" smtClean="0"/>
              <a:t>DUPLICATES ON Vendnum TO %v_path%duplicates.dup</a:t>
            </a:r>
          </a:p>
          <a:p>
            <a:r>
              <a:rPr lang="en-US" sz="300" smtClean="0"/>
              <a:t>IF FILESIZE("%v_path%duplicates.dup") &lt;&gt; 0 DIALOG (DIALOG TITLE "ABC Co - Masterfile Changes" WIDTH 638 HEIGHT 196 ) (BUTTONSET TITLE "&amp;OK;&amp;Cancel" AT 252 168 DEFAULT 1 HORZ ) (TEXT TITLE " 'The DUPLICATES command shows  that the Vendnum field is not unique in the newest file. Please chose which action the script is to take.'" AT 120 16 WIDTH 411 HEIGHT 44 ) (DROPDOWN TITLE "Stop;Continue" TO "v_continue" AT 276 72 DEFAULT 1 )</a:t>
            </a:r>
          </a:p>
          <a:p>
            <a:r>
              <a:rPr lang="en-US" sz="300" smtClean="0"/>
              <a:t>IF v_continue = "Stop" ESCAPE</a:t>
            </a:r>
          </a:p>
          <a:p>
            <a:r>
              <a:rPr lang="en-US" sz="300" smtClean="0"/>
              <a:t>INDEX ON Vendnum TO "Newestmaster_Index_Vendnum"</a:t>
            </a:r>
          </a:p>
          <a:p>
            <a:r>
              <a:rPr lang="en-US" sz="300" smtClean="0"/>
              <a:t>OPEN Vendor_Banking_Changes</a:t>
            </a:r>
          </a:p>
          <a:p>
            <a:r>
              <a:rPr lang="en-US" sz="300" smtClean="0"/>
              <a:t>DEFINE RELATION Vendnum WITH Vendor_Master_July_2011 INDEX Newestmaster_Index_Vendnum</a:t>
            </a:r>
          </a:p>
          <a:p>
            <a:r>
              <a:rPr lang="en-US" sz="300" smtClean="0"/>
              <a:t>DEFINE VIEW Default_View</a:t>
            </a:r>
          </a:p>
          <a:p>
            <a:r>
              <a:rPr lang="en-US" sz="300" smtClean="0"/>
              <a:t>DELETE COLUMN Default_View bank OK</a:t>
            </a:r>
          </a:p>
          <a:p>
            <a:r>
              <a:rPr lang="en-US" sz="300" smtClean="0"/>
              <a:t>DELETE COLUMN Default_View account OK</a:t>
            </a:r>
          </a:p>
          <a:p>
            <a:r>
              <a:rPr lang="en-US" sz="300" smtClean="0"/>
              <a:t>DEFINE COLUMN Default_View bank AS "Bank RTN;Number;Prior" POSITION 2 </a:t>
            </a:r>
          </a:p>
          <a:p>
            <a:r>
              <a:rPr lang="en-US" sz="300" smtClean="0"/>
              <a:t>DEFINE COLUMN Default_View account AS "Account;Number;Prior" POSITION 3 </a:t>
            </a:r>
          </a:p>
          <a:p>
            <a:r>
              <a:rPr lang="en-US" sz="300" smtClean="0"/>
              <a:t>DEFINE COLUMN Default_View Vendor_Master_July_2011.bank AS "Bank RTN;Number;Current" POSITION 3</a:t>
            </a:r>
          </a:p>
          <a:p>
            <a:r>
              <a:rPr lang="en-US" sz="300" smtClean="0"/>
              <a:t>DEFINE COLUMN Default_View Vendor_Master_July_2011.account AS "Account;Number;Current" POSITION 4 </a:t>
            </a:r>
          </a:p>
          <a:p>
            <a:endParaRPr lang="en-US" sz="300" smtClean="0"/>
          </a:p>
          <a:p>
            <a:r>
              <a:rPr lang="en-US" sz="300" smtClean="0"/>
              <a:t>COMMENT ***** Create flags to denote when either the bank RTN number or the account number changed (or both).</a:t>
            </a:r>
          </a:p>
          <a:p>
            <a:r>
              <a:rPr lang="en-US" sz="300" smtClean="0"/>
              <a:t>DEFINE FIELD c_bank_change COMPUTED</a:t>
            </a:r>
          </a:p>
          <a:p>
            <a:r>
              <a:rPr lang="en-US" sz="300" smtClean="0"/>
              <a:t>flag to filter on NOT ISBLANK</a:t>
            </a:r>
          </a:p>
          <a:p>
            <a:r>
              <a:rPr lang="en-US" sz="300" smtClean="0"/>
              <a:t>"***" IF bank &lt;&gt; Vendor_Master_July_2011.bank</a:t>
            </a:r>
          </a:p>
          <a:p>
            <a:r>
              <a:rPr lang="en-US" sz="300" smtClean="0"/>
              <a:t>BLANKS(1)</a:t>
            </a:r>
          </a:p>
          <a:p>
            <a:r>
              <a:rPr lang="en-US" sz="300" smtClean="0"/>
              <a:t>DEFINE FIELD c_account_change COMPUTED</a:t>
            </a:r>
          </a:p>
          <a:p>
            <a:r>
              <a:rPr lang="en-US" sz="300" smtClean="0"/>
              <a:t>flag to filter on NOT ISBLANK</a:t>
            </a:r>
          </a:p>
          <a:p>
            <a:r>
              <a:rPr lang="en-US" sz="300" smtClean="0"/>
              <a:t>"***" IF account &lt;&gt; Vendor_Master_July_2011.account</a:t>
            </a:r>
          </a:p>
          <a:p>
            <a:r>
              <a:rPr lang="en-US" sz="300" smtClean="0"/>
              <a:t>BLANKS(1)</a:t>
            </a:r>
          </a:p>
          <a:p>
            <a:r>
              <a:rPr lang="en-US" sz="300" smtClean="0"/>
              <a:t>DEFINE COLUMN Default_View  c_bank_change AS "WARNING;Bank;Change" POSITION 4 WIDTH 8</a:t>
            </a:r>
          </a:p>
          <a:p>
            <a:r>
              <a:rPr lang="en-US" sz="300" smtClean="0"/>
              <a:t>DEFINE COLUMN Default_View  c_account_change AS "WARNING;Account;Change" POSITION 7 WIDTH 8</a:t>
            </a:r>
          </a:p>
          <a:p>
            <a:endParaRPr lang="en-US" sz="300" smtClean="0"/>
          </a:p>
          <a:p>
            <a:endParaRPr lang="en-US" sz="300" smtClean="0"/>
          </a:p>
          <a:p>
            <a:endParaRPr lang="en-US" sz="300" smtClean="0"/>
          </a:p>
          <a:p>
            <a:endParaRPr lang="en-US" sz="300" smtClean="0"/>
          </a:p>
          <a:p>
            <a:r>
              <a:rPr lang="en-US" sz="300" smtClean="0"/>
              <a:t>COMMENT ***** Reset the environment</a:t>
            </a:r>
          </a:p>
          <a:p>
            <a:r>
              <a:rPr lang="en-US" sz="300" smtClean="0"/>
              <a:t>SET SAFETY ON</a:t>
            </a:r>
          </a:p>
          <a:p>
            <a:r>
              <a:rPr lang="en-US" sz="300" smtClean="0"/>
              <a:t>DISPLAY VARIABLES</a:t>
            </a:r>
          </a:p>
          <a:p>
            <a:endParaRPr lang="en-US" sz="300" smtClean="0"/>
          </a:p>
          <a:p>
            <a:pPr marL="457200" lvl="1" indent="0" eaLnBrk="1" hangingPunct="1">
              <a:lnSpc>
                <a:spcPct val="90000"/>
              </a:lnSpc>
              <a:buFontTx/>
              <a:buNone/>
            </a:pPr>
            <a:endParaRPr lang="en-US" sz="2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468313"/>
            <a:ext cx="7772400" cy="1143000"/>
          </a:xfrm>
        </p:spPr>
        <p:txBody>
          <a:bodyPr/>
          <a:lstStyle/>
          <a:p>
            <a:pPr eaLnBrk="1" hangingPunct="1"/>
            <a:r>
              <a:rPr lang="en-US" smtClean="0"/>
              <a:t>Even Dollar Amounts</a:t>
            </a:r>
          </a:p>
        </p:txBody>
      </p:sp>
      <p:sp>
        <p:nvSpPr>
          <p:cNvPr id="21507" name="Rectangle 3"/>
          <p:cNvSpPr>
            <a:spLocks noGrp="1" noChangeArrowheads="1"/>
          </p:cNvSpPr>
          <p:nvPr>
            <p:ph type="body" idx="1"/>
          </p:nvPr>
        </p:nvSpPr>
        <p:spPr>
          <a:xfrm>
            <a:off x="685800" y="1492250"/>
            <a:ext cx="7772400" cy="4432300"/>
          </a:xfrm>
        </p:spPr>
        <p:txBody>
          <a:bodyPr/>
          <a:lstStyle/>
          <a:p>
            <a:pPr eaLnBrk="1" hangingPunct="1">
              <a:lnSpc>
                <a:spcPct val="90000"/>
              </a:lnSpc>
              <a:buFont typeface="Wingdings" pitchFamily="2" charset="2"/>
              <a:buChar char="Ø"/>
            </a:pPr>
            <a:r>
              <a:rPr lang="en-US" smtClean="0"/>
              <a:t>Sometimes we get lucky</a:t>
            </a:r>
          </a:p>
          <a:p>
            <a:pPr lvl="1" eaLnBrk="1" hangingPunct="1">
              <a:lnSpc>
                <a:spcPct val="90000"/>
              </a:lnSpc>
              <a:buFont typeface="Wingdings" pitchFamily="2" charset="2"/>
              <a:buChar char="Ø"/>
            </a:pPr>
            <a:r>
              <a:rPr lang="en-US" smtClean="0"/>
              <a:t>Some perps are lazy</a:t>
            </a:r>
          </a:p>
          <a:p>
            <a:pPr lvl="1" eaLnBrk="1" hangingPunct="1">
              <a:lnSpc>
                <a:spcPct val="90000"/>
              </a:lnSpc>
              <a:buFont typeface="Wingdings" pitchFamily="2" charset="2"/>
              <a:buChar char="Ø"/>
            </a:pPr>
            <a:r>
              <a:rPr lang="en-US" smtClean="0"/>
              <a:t>Not all analysis techniques need to be complex</a:t>
            </a:r>
          </a:p>
          <a:p>
            <a:pPr lvl="1" eaLnBrk="1" hangingPunct="1">
              <a:lnSpc>
                <a:spcPct val="90000"/>
              </a:lnSpc>
              <a:buFont typeface="Wingdings" pitchFamily="2" charset="2"/>
              <a:buChar char="Ø"/>
            </a:pPr>
            <a:r>
              <a:rPr lang="en-US" smtClean="0"/>
              <a:t>Filter the dollar amounts: MOD(amount, 1000) = 0</a:t>
            </a:r>
          </a:p>
          <a:p>
            <a:pPr lvl="1" eaLnBrk="1" hangingPunct="1">
              <a:lnSpc>
                <a:spcPct val="90000"/>
              </a:lnSpc>
              <a:buFont typeface="Wingdings" pitchFamily="2" charset="2"/>
              <a:buChar char="Ø"/>
            </a:pPr>
            <a:r>
              <a:rPr lang="en-US" smtClean="0"/>
              <a:t>Usually combined with sorting </a:t>
            </a:r>
          </a:p>
          <a:p>
            <a:pPr lvl="1" eaLnBrk="1" hangingPunct="1">
              <a:lnSpc>
                <a:spcPct val="90000"/>
              </a:lnSpc>
              <a:buFont typeface="Wingdings" pitchFamily="2" charset="2"/>
              <a:buChar char="Ø"/>
            </a:pPr>
            <a:r>
              <a:rPr lang="en-US" smtClean="0"/>
              <a:t>While we have purchases, what else?</a:t>
            </a:r>
          </a:p>
          <a:p>
            <a:pPr lvl="1" eaLnBrk="1" hangingPunct="1">
              <a:lnSpc>
                <a:spcPct val="90000"/>
              </a:lnSpc>
              <a:buFont typeface="Wingdings" pitchFamily="2" charset="2"/>
              <a:buChar char="Ø"/>
            </a:pPr>
            <a:r>
              <a:rPr lang="en-US" smtClean="0"/>
              <a:t>Use multiple techniques, pick and choose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79463" y="363538"/>
            <a:ext cx="7772400" cy="858837"/>
          </a:xfrm>
        </p:spPr>
        <p:txBody>
          <a:bodyPr/>
          <a:lstStyle/>
          <a:p>
            <a:pPr eaLnBrk="1" hangingPunct="1"/>
            <a:r>
              <a:rPr lang="en-US" smtClean="0"/>
              <a:t>Agenda</a:t>
            </a:r>
          </a:p>
        </p:txBody>
      </p:sp>
      <p:sp>
        <p:nvSpPr>
          <p:cNvPr id="4099" name="Rectangle 3"/>
          <p:cNvSpPr>
            <a:spLocks noGrp="1" noChangeArrowheads="1"/>
          </p:cNvSpPr>
          <p:nvPr>
            <p:ph type="body" idx="1"/>
          </p:nvPr>
        </p:nvSpPr>
        <p:spPr>
          <a:xfrm>
            <a:off x="660400" y="911225"/>
            <a:ext cx="7772400" cy="5167313"/>
          </a:xfrm>
        </p:spPr>
        <p:txBody>
          <a:bodyPr/>
          <a:lstStyle/>
          <a:p>
            <a:pPr eaLnBrk="1" hangingPunct="1"/>
            <a:r>
              <a:rPr lang="en-US" smtClean="0"/>
              <a:t>Characteristics of Fraud</a:t>
            </a:r>
          </a:p>
          <a:p>
            <a:pPr eaLnBrk="1" hangingPunct="1"/>
            <a:r>
              <a:rPr lang="en-US" smtClean="0"/>
              <a:t>Manifestations of Fraud in Data</a:t>
            </a:r>
          </a:p>
          <a:p>
            <a:pPr eaLnBrk="1" hangingPunct="1"/>
            <a:r>
              <a:rPr lang="en-US" smtClean="0"/>
              <a:t>Examples</a:t>
            </a:r>
          </a:p>
          <a:p>
            <a:pPr lvl="1" eaLnBrk="1" hangingPunct="1">
              <a:buFont typeface="Wingdings" pitchFamily="2" charset="2"/>
              <a:buChar char="Ø"/>
            </a:pPr>
            <a:r>
              <a:rPr lang="en-US" sz="3200" smtClean="0"/>
              <a:t>Payroll – Phantom Employees</a:t>
            </a:r>
          </a:p>
          <a:p>
            <a:pPr lvl="1" eaLnBrk="1" hangingPunct="1">
              <a:buFont typeface="Wingdings" pitchFamily="2" charset="2"/>
              <a:buChar char="Ø"/>
            </a:pPr>
            <a:r>
              <a:rPr lang="en-US" sz="3200" smtClean="0"/>
              <a:t>Masterfiles – nefarious edits</a:t>
            </a:r>
          </a:p>
          <a:p>
            <a:pPr lvl="1" eaLnBrk="1" hangingPunct="1">
              <a:buFont typeface="Wingdings" pitchFamily="2" charset="2"/>
              <a:buChar char="Ø"/>
            </a:pPr>
            <a:r>
              <a:rPr lang="en-US" sz="3200" smtClean="0"/>
              <a:t>Lazy Thieves – even dollar amounts</a:t>
            </a:r>
          </a:p>
          <a:p>
            <a:pPr lvl="1" eaLnBrk="1" hangingPunct="1">
              <a:buFont typeface="Wingdings" pitchFamily="2" charset="2"/>
              <a:buChar char="Ø"/>
            </a:pPr>
            <a:r>
              <a:rPr lang="en-US" sz="3200" smtClean="0"/>
              <a:t>Kickbacks – overpricing</a:t>
            </a:r>
          </a:p>
          <a:p>
            <a:pPr lvl="1" eaLnBrk="1" hangingPunct="1">
              <a:buFont typeface="Wingdings" pitchFamily="2" charset="2"/>
              <a:buChar char="Ø"/>
            </a:pPr>
            <a:r>
              <a:rPr lang="en-US" sz="3200" smtClean="0"/>
              <a:t>And a couple IT Audit ideas</a:t>
            </a:r>
          </a:p>
          <a:p>
            <a:pPr lvl="1" eaLnBrk="1" hangingPunct="1">
              <a:buFont typeface="Wingdings" pitchFamily="2" charset="2"/>
              <a:buChar char="Ø"/>
            </a:pP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468313"/>
            <a:ext cx="7772400" cy="1143000"/>
          </a:xfrm>
        </p:spPr>
        <p:txBody>
          <a:bodyPr/>
          <a:lstStyle/>
          <a:p>
            <a:pPr eaLnBrk="1" hangingPunct="1"/>
            <a:r>
              <a:rPr lang="en-US" smtClean="0"/>
              <a:t>Even Dollar Amounts – Example Data</a:t>
            </a:r>
          </a:p>
        </p:txBody>
      </p:sp>
      <p:sp>
        <p:nvSpPr>
          <p:cNvPr id="22531" name="Rectangle 3"/>
          <p:cNvSpPr>
            <a:spLocks noGrp="1" noChangeArrowheads="1"/>
          </p:cNvSpPr>
          <p:nvPr>
            <p:ph type="body" idx="1"/>
          </p:nvPr>
        </p:nvSpPr>
        <p:spPr>
          <a:xfrm>
            <a:off x="685800" y="1708150"/>
            <a:ext cx="7772400" cy="4432300"/>
          </a:xfrm>
        </p:spPr>
        <p:txBody>
          <a:bodyPr/>
          <a:lstStyle/>
          <a:p>
            <a:pPr marL="0" indent="0" eaLnBrk="1" hangingPunct="1">
              <a:lnSpc>
                <a:spcPct val="90000"/>
              </a:lnSpc>
              <a:buFontTx/>
              <a:buNone/>
            </a:pPr>
            <a:r>
              <a:rPr lang="en-US" sz="800" smtClean="0"/>
              <a:t>"PO-1001","V15000","P5678",07/01/2011,"Administration","1234-5678-9021",10,16.14,161.40,12.13,173.53,"staplers"</a:t>
            </a:r>
          </a:p>
          <a:p>
            <a:pPr marL="0" indent="0" eaLnBrk="1" hangingPunct="1">
              <a:lnSpc>
                <a:spcPct val="90000"/>
              </a:lnSpc>
              <a:buFontTx/>
              <a:buNone/>
            </a:pPr>
            <a:r>
              <a:rPr lang="en-US" sz="800" smtClean="0"/>
              <a:t>"PO-1002","V99999","P1234",07/01/2011,"Administration","1234-5678-9012",1,1000.00,1000.00,0.00,1000.00,"food day"</a:t>
            </a:r>
          </a:p>
          <a:p>
            <a:pPr marL="0" indent="0" eaLnBrk="1" hangingPunct="1">
              <a:lnSpc>
                <a:spcPct val="90000"/>
              </a:lnSpc>
              <a:buFontTx/>
              <a:buNone/>
            </a:pPr>
            <a:r>
              <a:rPr lang="en-US" sz="800" smtClean="0"/>
              <a:t>"PO-1003","V82123","P1267",07/01/2011,"Marketing","1234-5660-9012",65,8.00,520.00,17.23,537.23,"glosseys"</a:t>
            </a:r>
          </a:p>
          <a:p>
            <a:pPr marL="0" indent="0" eaLnBrk="1" hangingPunct="1">
              <a:lnSpc>
                <a:spcPct val="90000"/>
              </a:lnSpc>
              <a:buFontTx/>
              <a:buNone/>
            </a:pPr>
            <a:r>
              <a:rPr lang="en-US" sz="800" smtClean="0"/>
              <a:t>"PO-1004","V82123","P1267",07/01/2011,"Marketing","1234-5660-9087",1,2000.00,2000.00,0.00,2000.00,"booth rent"</a:t>
            </a:r>
          </a:p>
          <a:p>
            <a:pPr marL="0" indent="0" eaLnBrk="1" hangingPunct="1">
              <a:lnSpc>
                <a:spcPct val="90000"/>
              </a:lnSpc>
              <a:buFontTx/>
              <a:buNone/>
            </a:pPr>
            <a:r>
              <a:rPr lang="en-US" sz="800" smtClean="0"/>
              <a:t>"PO-1005","V10000","P1009",07/01/2011,"Production","1234-5652-9001",129,0.77,99.33,51.23,150.56,"raw materials"</a:t>
            </a:r>
          </a:p>
          <a:p>
            <a:pPr marL="0" indent="0" eaLnBrk="1" hangingPunct="1">
              <a:lnSpc>
                <a:spcPct val="90000"/>
              </a:lnSpc>
              <a:buFontTx/>
              <a:buNone/>
            </a:pPr>
            <a:r>
              <a:rPr lang="en-US" sz="800" smtClean="0"/>
              <a:t>"PO-1006","V20000","P1129",07/01/2011,"Production","1234-5652-9300",1,600.00,600.00,0.00,600.00,"travel"</a:t>
            </a:r>
          </a:p>
          <a:p>
            <a:pPr marL="0" indent="0" eaLnBrk="1" hangingPunct="1">
              <a:lnSpc>
                <a:spcPct val="90000"/>
              </a:lnSpc>
              <a:buFontTx/>
              <a:buNone/>
            </a:pPr>
            <a:r>
              <a:rPr lang="en-US" sz="800" smtClean="0"/>
              <a:t>"PO-1007","V50500","P1050",07/01/2011,"Production","1234-5652-9100",1,250.00,250.00,0.00,250.00,"machine rent"</a:t>
            </a:r>
          </a:p>
          <a:p>
            <a:pPr marL="0" indent="0" eaLnBrk="1" hangingPunct="1">
              <a:lnSpc>
                <a:spcPct val="90000"/>
              </a:lnSpc>
              <a:buFontTx/>
              <a:buNone/>
            </a:pPr>
            <a:r>
              <a:rPr lang="en-US" sz="800" smtClean="0"/>
              <a:t>"PO-1008","V51000","P1050",07/01/2011,"Production","1234-5652-9110",1,789.34,789.34,0.00,789.34,"repairs"</a:t>
            </a:r>
          </a:p>
          <a:p>
            <a:pPr marL="0" indent="0" eaLnBrk="1" hangingPunct="1">
              <a:lnSpc>
                <a:spcPct val="90000"/>
              </a:lnSpc>
              <a:buFontTx/>
              <a:buNone/>
            </a:pPr>
            <a:r>
              <a:rPr lang="en-US" sz="800" smtClean="0"/>
              <a:t>"PO-1009","V10000","P1009",07/01/2011,"Production","1234-5652-9001",7251,1.02,7396.02,104.77,7500.79,"raw materials"</a:t>
            </a:r>
          </a:p>
          <a:p>
            <a:pPr marL="0" indent="0" eaLnBrk="1" hangingPunct="1">
              <a:lnSpc>
                <a:spcPct val="90000"/>
              </a:lnSpc>
              <a:buFontTx/>
              <a:buNone/>
            </a:pPr>
            <a:r>
              <a:rPr lang="en-US" sz="800" smtClean="0"/>
              <a:t>"PO-1010","V10001","P1009",07/01/2011,"Production","1234-5652-9010",1,166.43,166.43,12.99,179.42,"shop supplies"</a:t>
            </a:r>
          </a:p>
          <a:p>
            <a:pPr marL="0" indent="0" eaLnBrk="1" hangingPunct="1">
              <a:lnSpc>
                <a:spcPct val="90000"/>
              </a:lnSpc>
              <a:buFontTx/>
              <a:buNone/>
            </a:pPr>
            <a:r>
              <a:rPr lang="en-US" sz="800" smtClean="0"/>
              <a:t>"PO-1011","V99999","P1234",07/02/2011,"Marketing","1234-5660-9012",1,1000.00,1000.00,0.00,1000.00,"food day"</a:t>
            </a:r>
          </a:p>
          <a:p>
            <a:pPr marL="0" indent="0" eaLnBrk="1" hangingPunct="1">
              <a:lnSpc>
                <a:spcPct val="90000"/>
              </a:lnSpc>
              <a:buFontTx/>
              <a:buNone/>
            </a:pPr>
            <a:r>
              <a:rPr lang="en-US" sz="800" smtClean="0"/>
              <a:t>"PO-1012","V56750","P1234",07/03/2011,"Production","1234-5652-9101",1,48.43,48.43,0.00,48.43,"fuel"</a:t>
            </a:r>
          </a:p>
          <a:p>
            <a:pPr marL="0" indent="0" eaLnBrk="1" hangingPunct="1">
              <a:lnSpc>
                <a:spcPct val="90000"/>
              </a:lnSpc>
              <a:buFontTx/>
              <a:buNone/>
            </a:pPr>
            <a:r>
              <a:rPr lang="en-US" sz="800" smtClean="0"/>
              <a:t>"PO-1013","V99999","P1234",07/03/2011,"Production","1234-5652-9012",1,1000.00,1000.00,0.00,1000.00,"food day"</a:t>
            </a:r>
          </a:p>
          <a:p>
            <a:pPr marL="0" indent="0" eaLnBrk="1" hangingPunct="1">
              <a:lnSpc>
                <a:spcPct val="90000"/>
              </a:lnSpc>
              <a:buFontTx/>
              <a:buNone/>
            </a:pPr>
            <a:r>
              <a:rPr lang="en-US" sz="800" smtClean="0"/>
              <a:t>"PO-1014","V10000","P1009",07/05/2011,"Production","1234-5652-9001",1356,2.77,3756.12,66.94,3823.06,"raw materials"</a:t>
            </a:r>
          </a:p>
          <a:p>
            <a:pPr marL="0" indent="0" eaLnBrk="1" hangingPunct="1">
              <a:lnSpc>
                <a:spcPct val="90000"/>
              </a:lnSpc>
              <a:buFontTx/>
              <a:buNone/>
            </a:pPr>
            <a:r>
              <a:rPr lang="en-US" sz="800" smtClean="0"/>
              <a:t>"PO-1015","V15000","P5678",07/05/2011,"Administration","1234-5678-9021",10,8.49,84.90,6.30,91.20,"staples"</a:t>
            </a:r>
          </a:p>
          <a:p>
            <a:pPr marL="0" indent="0" eaLnBrk="1" hangingPunct="1">
              <a:lnSpc>
                <a:spcPct val="90000"/>
              </a:lnSpc>
              <a:buFontTx/>
              <a:buNone/>
            </a:pPr>
            <a:r>
              <a:rPr lang="en-US" sz="800" smtClean="0"/>
              <a:t>"PO-1016","V15000","P5604",07/06/2011,"Administration","1234-5678-9021",10,9.12,91.20,0.00,91.20,"staples"</a:t>
            </a:r>
          </a:p>
          <a:p>
            <a:pPr marL="0" indent="0" eaLnBrk="1" hangingPunct="1">
              <a:lnSpc>
                <a:spcPct val="90000"/>
              </a:lnSpc>
              <a:buFontTx/>
              <a:buNone/>
            </a:pPr>
            <a:r>
              <a:rPr lang="en-US" sz="800" smtClean="0"/>
              <a:t>"PO-1017","V20000","P1354",07/06/2011,"Marketing","1234-5660-9300",1,3567.89,3567.89,0.00,3567.89,"travel to Elbonia"</a:t>
            </a:r>
          </a:p>
          <a:p>
            <a:pPr marL="0" indent="0" eaLnBrk="1" hangingPunct="1">
              <a:lnSpc>
                <a:spcPct val="90000"/>
              </a:lnSpc>
              <a:buFontTx/>
              <a:buNone/>
            </a:pPr>
            <a:r>
              <a:rPr lang="en-US" sz="800" smtClean="0"/>
              <a:t>"PO-1018","V99999","P1354",07/06/2011,"Marketing","1234-5660-9999",1,10000.00,10000.00,0.00,10000.00,"influence"</a:t>
            </a:r>
          </a:p>
          <a:p>
            <a:pPr marL="0" indent="0" eaLnBrk="1" hangingPunct="1">
              <a:lnSpc>
                <a:spcPct val="90000"/>
              </a:lnSpc>
              <a:buFontTx/>
              <a:buNone/>
            </a:pPr>
            <a:r>
              <a:rPr lang="en-US" sz="800" smtClean="0"/>
              <a:t>"PO-1019","V52000","P1100",07/07/2011,"Production","1234-5660-1700",1,100000.00,100000.00,7312.45,107312.45,"new machine"</a:t>
            </a:r>
          </a:p>
          <a:p>
            <a:pPr marL="0" indent="0" eaLnBrk="1" hangingPunct="1">
              <a:lnSpc>
                <a:spcPct val="90000"/>
              </a:lnSpc>
              <a:buFontTx/>
              <a:buNone/>
            </a:pPr>
            <a:r>
              <a:rPr lang="en-US" sz="800" smtClean="0"/>
              <a:t>"PO-1020","V50001","P1050",07/07/2011,"Production","1234-5660-9200",1,869.45,869.45,0.00,869.45,"gas"</a:t>
            </a:r>
          </a:p>
          <a:p>
            <a:pPr marL="0" indent="0" eaLnBrk="1" hangingPunct="1">
              <a:lnSpc>
                <a:spcPct val="90000"/>
              </a:lnSpc>
              <a:buFontTx/>
              <a:buNone/>
            </a:pPr>
            <a:r>
              <a:rPr lang="en-US" sz="800" smtClean="0"/>
              <a:t>"PO-1021","V50002","P1050",07/07/2011,"Production","1234-5660-9200",1,2319.67,2319.67,0.00,2319.67,"electricity"</a:t>
            </a:r>
          </a:p>
          <a:p>
            <a:pPr marL="0" indent="0" eaLnBrk="1" hangingPunct="1">
              <a:lnSpc>
                <a:spcPct val="90000"/>
              </a:lnSpc>
              <a:buFontTx/>
              <a:buNone/>
            </a:pPr>
            <a:r>
              <a:rPr lang="en-US" sz="800" smtClean="0"/>
              <a:t>"PO-1022","V50000","P1050",07/07/2011,"Production","1234-5660-9210",1,4000.00,4000.00,0.00,4000.00,"building rent"</a:t>
            </a:r>
          </a:p>
          <a:p>
            <a:pPr marL="0" indent="0" eaLnBrk="1" hangingPunct="1">
              <a:lnSpc>
                <a:spcPct val="90000"/>
              </a:lnSpc>
              <a:buFontTx/>
              <a:buNone/>
            </a:pPr>
            <a:r>
              <a:rPr lang="en-US" sz="800" smtClean="0"/>
              <a:t>"PO-1023","V80000","P2001",07/08/2011,"Administration","1234-5678-9500",1,1527.50,1527.50,0.00,1527.50,"insurance"</a:t>
            </a:r>
          </a:p>
          <a:p>
            <a:pPr marL="0" indent="0" eaLnBrk="1" hangingPunct="1">
              <a:lnSpc>
                <a:spcPct val="90000"/>
              </a:lnSpc>
              <a:buFontTx/>
              <a:buNone/>
            </a:pPr>
            <a:r>
              <a:rPr lang="en-US" sz="800" smtClean="0"/>
              <a:t>"PO-1024","V90000","P2001",07/08/2011,"Administration","1234-5678-9801",1,300.00,300.00,0.00,300.00,"license"</a:t>
            </a:r>
          </a:p>
          <a:p>
            <a:pPr marL="0" indent="0" eaLnBrk="1" hangingPunct="1">
              <a:lnSpc>
                <a:spcPct val="90000"/>
              </a:lnSpc>
              <a:buFontTx/>
              <a:buNone/>
            </a:pPr>
            <a:r>
              <a:rPr lang="en-US" sz="800" smtClean="0"/>
              <a:t>"PO-1025","V81000","P2001",07/08/2011,"Administration","1234-5678-9865",1,260.00,260.00,19.60,279.60,"copier lease"</a:t>
            </a:r>
          </a:p>
          <a:p>
            <a:pPr marL="0" indent="0" eaLnBrk="1" hangingPunct="1">
              <a:lnSpc>
                <a:spcPct val="90000"/>
              </a:lnSpc>
              <a:buFontTx/>
              <a:buNone/>
            </a:pPr>
            <a:r>
              <a:rPr lang="en-US" sz="800" smtClean="0"/>
              <a:t>"PO-1026","V15000","P5604",07/11/2011,"Administration","1234-5678-9021",10,9.12,91.20,0.00,91.20,"staples"</a:t>
            </a:r>
          </a:p>
          <a:p>
            <a:pPr marL="0" indent="0" eaLnBrk="1" hangingPunct="1">
              <a:lnSpc>
                <a:spcPct val="90000"/>
              </a:lnSpc>
              <a:buFontTx/>
              <a:buNone/>
            </a:pPr>
            <a:r>
              <a:rPr lang="en-US" sz="800" smtClean="0"/>
              <a:t>"PO-1027","V15000","P5604",07/11/2011,"Administration","1234-5678-9021",3100,19.99,61969.00,0.00,61969.00,"staplers"</a:t>
            </a:r>
          </a:p>
          <a:p>
            <a:pPr marL="0" indent="0" eaLnBrk="1" hangingPunct="1">
              <a:lnSpc>
                <a:spcPct val="90000"/>
              </a:lnSpc>
              <a:buFontTx/>
              <a:buNone/>
            </a:pPr>
            <a:r>
              <a:rPr lang="en-US" sz="800" smtClean="0"/>
              <a:t>"PO-1028","V20000","P1354",07/11/2011,"Marketing","1234-5660-9300",1,5367.89,5367.89,0.00,5367.89,"travel"</a:t>
            </a:r>
          </a:p>
          <a:p>
            <a:pPr marL="0" indent="0" eaLnBrk="1" hangingPunct="1">
              <a:lnSpc>
                <a:spcPct val="90000"/>
              </a:lnSpc>
              <a:buFontTx/>
              <a:buNone/>
            </a:pPr>
            <a:r>
              <a:rPr lang="en-US" sz="800" smtClean="0"/>
              <a:t>"PO-1028","V20000","P1400",07/12/2011,"Marketing","1234-5660-9300",1,1209.83,1209.83,0.00,1209.83,"travel"</a:t>
            </a:r>
          </a:p>
          <a:p>
            <a:pPr marL="0" indent="0" eaLnBrk="1" hangingPunct="1">
              <a:lnSpc>
                <a:spcPct val="90000"/>
              </a:lnSpc>
              <a:buFontTx/>
              <a:buNone/>
            </a:pPr>
            <a:r>
              <a:rPr lang="en-US" sz="800" smtClean="0"/>
              <a:t>"PO-1029","V10000","P1009",07/13/2011,"Production","1234-5652-9001",4219,2.00,8438.00,411.56,8849.56,"raw materials"</a:t>
            </a:r>
          </a:p>
          <a:p>
            <a:pPr marL="0" indent="0" eaLnBrk="1" hangingPunct="1">
              <a:lnSpc>
                <a:spcPct val="90000"/>
              </a:lnSpc>
              <a:buFontTx/>
              <a:buNone/>
            </a:pPr>
            <a:endParaRPr lang="en-US" sz="8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11200" y="315913"/>
            <a:ext cx="7772400" cy="1143000"/>
          </a:xfrm>
        </p:spPr>
        <p:txBody>
          <a:bodyPr/>
          <a:lstStyle/>
          <a:p>
            <a:pPr eaLnBrk="1" hangingPunct="1"/>
            <a:r>
              <a:rPr lang="en-US" smtClean="0"/>
              <a:t>Kickbacks</a:t>
            </a:r>
          </a:p>
        </p:txBody>
      </p:sp>
      <p:sp>
        <p:nvSpPr>
          <p:cNvPr id="23555" name="Rectangle 3"/>
          <p:cNvSpPr>
            <a:spLocks noGrp="1" noChangeArrowheads="1"/>
          </p:cNvSpPr>
          <p:nvPr>
            <p:ph type="body" idx="1"/>
          </p:nvPr>
        </p:nvSpPr>
        <p:spPr>
          <a:xfrm>
            <a:off x="685800" y="1187450"/>
            <a:ext cx="7772400" cy="4432300"/>
          </a:xfrm>
        </p:spPr>
        <p:txBody>
          <a:bodyPr/>
          <a:lstStyle/>
          <a:p>
            <a:pPr eaLnBrk="1" hangingPunct="1">
              <a:lnSpc>
                <a:spcPct val="90000"/>
              </a:lnSpc>
              <a:buFont typeface="Wingdings" pitchFamily="2" charset="2"/>
              <a:buChar char="Ø"/>
            </a:pPr>
            <a:r>
              <a:rPr lang="en-US" smtClean="0"/>
              <a:t>A: Trend (horizontal analysis)</a:t>
            </a:r>
          </a:p>
          <a:p>
            <a:pPr lvl="1" eaLnBrk="1" hangingPunct="1">
              <a:lnSpc>
                <a:spcPct val="90000"/>
              </a:lnSpc>
              <a:buFont typeface="Wingdings" pitchFamily="2" charset="2"/>
              <a:buChar char="Ø"/>
            </a:pPr>
            <a:r>
              <a:rPr lang="en-US" smtClean="0"/>
              <a:t>Analyze a cost over time or between vendors and look for dramatic increases </a:t>
            </a:r>
          </a:p>
          <a:p>
            <a:pPr lvl="1" eaLnBrk="1" hangingPunct="1">
              <a:lnSpc>
                <a:spcPct val="90000"/>
              </a:lnSpc>
              <a:buFont typeface="Wingdings" pitchFamily="2" charset="2"/>
              <a:buChar char="Ø"/>
            </a:pPr>
            <a:r>
              <a:rPr lang="en-US" smtClean="0"/>
              <a:t>May not be appropriate for volatile market sensitive items (gasoline) </a:t>
            </a:r>
          </a:p>
          <a:p>
            <a:pPr lvl="1" eaLnBrk="1" hangingPunct="1">
              <a:lnSpc>
                <a:spcPct val="90000"/>
              </a:lnSpc>
              <a:buFont typeface="Wingdings" pitchFamily="2" charset="2"/>
              <a:buChar char="Ø"/>
            </a:pPr>
            <a:r>
              <a:rPr lang="en-US" smtClean="0"/>
              <a:t>Will not detect the scheme if it started before the trend time period</a:t>
            </a:r>
          </a:p>
          <a:p>
            <a:pPr eaLnBrk="1" hangingPunct="1">
              <a:lnSpc>
                <a:spcPct val="90000"/>
              </a:lnSpc>
              <a:buFont typeface="Wingdings" pitchFamily="2" charset="2"/>
              <a:buChar char="Ø"/>
            </a:pPr>
            <a:r>
              <a:rPr lang="en-US" smtClean="0"/>
              <a:t>B: Compare to external pricing data  (similar to JOIN techniques shown earlier)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47700" y="315913"/>
            <a:ext cx="7772400" cy="1143000"/>
          </a:xfrm>
        </p:spPr>
        <p:txBody>
          <a:bodyPr/>
          <a:lstStyle/>
          <a:p>
            <a:pPr eaLnBrk="1" hangingPunct="1"/>
            <a:r>
              <a:rPr lang="en-US" smtClean="0"/>
              <a:t>Kickbacks – the data</a:t>
            </a:r>
          </a:p>
        </p:txBody>
      </p:sp>
      <p:sp>
        <p:nvSpPr>
          <p:cNvPr id="24579" name="Rectangle 3"/>
          <p:cNvSpPr>
            <a:spLocks noGrp="1" noChangeArrowheads="1"/>
          </p:cNvSpPr>
          <p:nvPr>
            <p:ph type="body" idx="1"/>
          </p:nvPr>
        </p:nvSpPr>
        <p:spPr>
          <a:xfrm>
            <a:off x="685800" y="1136650"/>
            <a:ext cx="7772400" cy="4883150"/>
          </a:xfrm>
        </p:spPr>
        <p:txBody>
          <a:bodyPr/>
          <a:lstStyle/>
          <a:p>
            <a:pPr marL="0" indent="0" eaLnBrk="1" hangingPunct="1">
              <a:lnSpc>
                <a:spcPct val="90000"/>
              </a:lnSpc>
              <a:buFontTx/>
              <a:buNone/>
              <a:defRPr/>
            </a:pPr>
            <a:r>
              <a:rPr lang="nn-NO" sz="1200" dirty="0" smtClean="0"/>
              <a:t>"I1001","V15000",01/10/2011,10,10.00,100.00,8.35,108.35</a:t>
            </a:r>
          </a:p>
          <a:p>
            <a:pPr marL="0" indent="0" eaLnBrk="1" hangingPunct="1">
              <a:lnSpc>
                <a:spcPct val="90000"/>
              </a:lnSpc>
              <a:buFontTx/>
              <a:buNone/>
              <a:defRPr/>
            </a:pPr>
            <a:r>
              <a:rPr lang="nn-NO" sz="1200" dirty="0" smtClean="0"/>
              <a:t>"I1002","V99999",01/10/2011,1,50.00,50.00,4.12,54.12</a:t>
            </a:r>
          </a:p>
          <a:p>
            <a:pPr marL="0" indent="0" eaLnBrk="1" hangingPunct="1">
              <a:lnSpc>
                <a:spcPct val="90000"/>
              </a:lnSpc>
              <a:buFontTx/>
              <a:buNone/>
              <a:defRPr/>
            </a:pPr>
            <a:r>
              <a:rPr lang="nn-NO" sz="1200" dirty="0" smtClean="0"/>
              <a:t>"I1003","V82123",01/10/2011,5,20.00,100.00,9.82,109.82</a:t>
            </a:r>
          </a:p>
          <a:p>
            <a:pPr marL="0" indent="0" eaLnBrk="1" hangingPunct="1">
              <a:lnSpc>
                <a:spcPct val="90000"/>
              </a:lnSpc>
              <a:buFontTx/>
              <a:buNone/>
              <a:defRPr/>
            </a:pPr>
            <a:r>
              <a:rPr lang="nn-NO" sz="1200" dirty="0" smtClean="0"/>
              <a:t>"I1001","V15000",01/17/2011,1,10.01,10.01,5.10,15.11</a:t>
            </a:r>
          </a:p>
          <a:p>
            <a:pPr marL="0" indent="0" eaLnBrk="1" hangingPunct="1">
              <a:lnSpc>
                <a:spcPct val="90000"/>
              </a:lnSpc>
              <a:buFontTx/>
              <a:buNone/>
              <a:defRPr/>
            </a:pPr>
            <a:r>
              <a:rPr lang="nn-NO" sz="1200" dirty="0" smtClean="0"/>
              <a:t>"I1002","V99999",01/17/2011,1,50.00,50.00,4.13,54.13</a:t>
            </a:r>
          </a:p>
          <a:p>
            <a:pPr marL="0" indent="0" eaLnBrk="1" hangingPunct="1">
              <a:lnSpc>
                <a:spcPct val="90000"/>
              </a:lnSpc>
              <a:buFontTx/>
              <a:buNone/>
              <a:defRPr/>
            </a:pPr>
            <a:r>
              <a:rPr lang="nn-NO" sz="1200" dirty="0" smtClean="0"/>
              <a:t>"I1003","V82123",01/17/2011,5,20.00,100.00,9.81,109.81</a:t>
            </a:r>
          </a:p>
          <a:p>
            <a:pPr marL="0" indent="0" eaLnBrk="1" hangingPunct="1">
              <a:lnSpc>
                <a:spcPct val="90000"/>
              </a:lnSpc>
              <a:buFontTx/>
              <a:buNone/>
              <a:defRPr/>
            </a:pPr>
            <a:r>
              <a:rPr lang="nn-NO" sz="1200" dirty="0" smtClean="0"/>
              <a:t>"I1001","V15000",01/24/2011,1,10.02,10.02,5.10,15.12</a:t>
            </a:r>
          </a:p>
          <a:p>
            <a:pPr marL="0" indent="0" eaLnBrk="1" hangingPunct="1">
              <a:lnSpc>
                <a:spcPct val="90000"/>
              </a:lnSpc>
              <a:buFontTx/>
              <a:buNone/>
              <a:defRPr/>
            </a:pPr>
            <a:r>
              <a:rPr lang="nn-NO" sz="1200" dirty="0" smtClean="0"/>
              <a:t>"I1002","V99999",01/24/2011,1,50.00,50.00,4.13,54.13</a:t>
            </a:r>
          </a:p>
          <a:p>
            <a:pPr marL="0" indent="0" eaLnBrk="1" hangingPunct="1">
              <a:lnSpc>
                <a:spcPct val="90000"/>
              </a:lnSpc>
              <a:buFontTx/>
              <a:buNone/>
              <a:defRPr/>
            </a:pPr>
            <a:r>
              <a:rPr lang="nn-NO" sz="1200" dirty="0" smtClean="0"/>
              <a:t>"I1003","V82123",01/24/2011,5,20.00,100.00,9.81,109.81</a:t>
            </a:r>
          </a:p>
          <a:p>
            <a:pPr marL="0" indent="0" eaLnBrk="1" hangingPunct="1">
              <a:lnSpc>
                <a:spcPct val="90000"/>
              </a:lnSpc>
              <a:buFontTx/>
              <a:buNone/>
              <a:defRPr/>
            </a:pPr>
            <a:r>
              <a:rPr lang="nn-NO" sz="1200" dirty="0" smtClean="0"/>
              <a:t>"I1001","V15000",01/31/2011,1,10.02,10.02,5.10,15.12</a:t>
            </a:r>
          </a:p>
          <a:p>
            <a:pPr marL="0" indent="0" eaLnBrk="1" hangingPunct="1">
              <a:lnSpc>
                <a:spcPct val="90000"/>
              </a:lnSpc>
              <a:buFontTx/>
              <a:buNone/>
              <a:defRPr/>
            </a:pPr>
            <a:r>
              <a:rPr lang="nn-NO" sz="1200" dirty="0" smtClean="0"/>
              <a:t>"I1002","V99999",01/31/2011,1,50.00,50.00,4.13,54.13</a:t>
            </a:r>
          </a:p>
          <a:p>
            <a:pPr marL="0" indent="0" eaLnBrk="1" hangingPunct="1">
              <a:lnSpc>
                <a:spcPct val="90000"/>
              </a:lnSpc>
              <a:buFontTx/>
              <a:buNone/>
              <a:defRPr/>
            </a:pPr>
            <a:r>
              <a:rPr lang="nn-NO" sz="1200" dirty="0" smtClean="0"/>
              <a:t>"I1003","V82123",01/31/2011,5,20.10,100.50,9.81,110.31</a:t>
            </a:r>
          </a:p>
          <a:p>
            <a:pPr marL="0" indent="0" eaLnBrk="1" hangingPunct="1">
              <a:lnSpc>
                <a:spcPct val="90000"/>
              </a:lnSpc>
              <a:buFontTx/>
              <a:buNone/>
              <a:defRPr/>
            </a:pPr>
            <a:r>
              <a:rPr lang="nn-NO" sz="1200" dirty="0" smtClean="0"/>
              <a:t>"I1001","V15000",02/07/2011,10,10.00,100.00,8.35,108.35</a:t>
            </a:r>
          </a:p>
          <a:p>
            <a:pPr marL="0" indent="0" eaLnBrk="1" hangingPunct="1">
              <a:lnSpc>
                <a:spcPct val="90000"/>
              </a:lnSpc>
              <a:buFontTx/>
              <a:buNone/>
              <a:defRPr/>
            </a:pPr>
            <a:r>
              <a:rPr lang="nn-NO" sz="1200" dirty="0" smtClean="0"/>
              <a:t>"I1002","V99999",02/07/2011,2,60.00,120.00,8.12,128.12</a:t>
            </a:r>
          </a:p>
          <a:p>
            <a:pPr marL="0" indent="0" eaLnBrk="1" hangingPunct="1">
              <a:lnSpc>
                <a:spcPct val="90000"/>
              </a:lnSpc>
              <a:buFontTx/>
              <a:buNone/>
              <a:defRPr/>
            </a:pPr>
            <a:r>
              <a:rPr lang="nn-NO" sz="1200" dirty="0" smtClean="0"/>
              <a:t>"I1003","V82123",02/07/2011,5,20.00,100.00,9.82,109.82</a:t>
            </a:r>
          </a:p>
          <a:p>
            <a:pPr marL="0" indent="0" eaLnBrk="1" hangingPunct="1">
              <a:lnSpc>
                <a:spcPct val="90000"/>
              </a:lnSpc>
              <a:buFontTx/>
              <a:buNone/>
              <a:defRPr/>
            </a:pPr>
            <a:r>
              <a:rPr lang="nn-NO" sz="1200" dirty="0" smtClean="0"/>
              <a:t>"I1001","V15000",02/14/2011,1,10.01,10.01,5.10,15.11</a:t>
            </a:r>
          </a:p>
          <a:p>
            <a:pPr marL="0" indent="0" eaLnBrk="1" hangingPunct="1">
              <a:lnSpc>
                <a:spcPct val="90000"/>
              </a:lnSpc>
              <a:buFontTx/>
              <a:buNone/>
              <a:defRPr/>
            </a:pPr>
            <a:r>
              <a:rPr lang="nn-NO" sz="1200" dirty="0" smtClean="0"/>
              <a:t>"I1002","V99999",02/14/2011,2,60.00,120.00,8.13,128.13</a:t>
            </a:r>
          </a:p>
          <a:p>
            <a:pPr marL="0" indent="0" eaLnBrk="1" hangingPunct="1">
              <a:lnSpc>
                <a:spcPct val="90000"/>
              </a:lnSpc>
              <a:buFontTx/>
              <a:buNone/>
              <a:defRPr/>
            </a:pPr>
            <a:r>
              <a:rPr lang="nn-NO" sz="1200" dirty="0" smtClean="0"/>
              <a:t>"I1003","V82123",02/14/2011,5,20.00,100.00,9.81,109.81</a:t>
            </a:r>
          </a:p>
          <a:p>
            <a:pPr marL="0" indent="0" eaLnBrk="1" hangingPunct="1">
              <a:lnSpc>
                <a:spcPct val="90000"/>
              </a:lnSpc>
              <a:buFontTx/>
              <a:buNone/>
              <a:defRPr/>
            </a:pPr>
            <a:r>
              <a:rPr lang="nn-NO" sz="1200" dirty="0" smtClean="0"/>
              <a:t>"I1001","V15000",02/21/2011,1,10.02,10.02,5.10,15.12</a:t>
            </a:r>
          </a:p>
          <a:p>
            <a:pPr marL="0" indent="0" eaLnBrk="1" hangingPunct="1">
              <a:lnSpc>
                <a:spcPct val="90000"/>
              </a:lnSpc>
              <a:buFontTx/>
              <a:buNone/>
              <a:defRPr/>
            </a:pPr>
            <a:r>
              <a:rPr lang="nn-NO" sz="1200" dirty="0" smtClean="0"/>
              <a:t>"I1002","V99999",02/21/2011,2,60.00,120.00,4.13,128.13</a:t>
            </a:r>
          </a:p>
          <a:p>
            <a:pPr marL="0" indent="0" eaLnBrk="1" hangingPunct="1">
              <a:lnSpc>
                <a:spcPct val="90000"/>
              </a:lnSpc>
              <a:buFontTx/>
              <a:buNone/>
              <a:defRPr/>
            </a:pPr>
            <a:r>
              <a:rPr lang="nn-NO" sz="1200" dirty="0" smtClean="0"/>
              <a:t>"I1003","V82123",02/21/2011,5,20.00,100.00,9.81,109.81</a:t>
            </a:r>
          </a:p>
          <a:p>
            <a:pPr marL="0" indent="0" eaLnBrk="1" hangingPunct="1">
              <a:lnSpc>
                <a:spcPct val="90000"/>
              </a:lnSpc>
              <a:buFontTx/>
              <a:buNone/>
              <a:defRPr/>
            </a:pPr>
            <a:r>
              <a:rPr lang="nn-NO" sz="1200" dirty="0" smtClean="0"/>
              <a:t>"I1001","V15000",02/28/2011,1,10.02,10.02,5.10,15.12</a:t>
            </a:r>
          </a:p>
          <a:p>
            <a:pPr marL="0" indent="0" eaLnBrk="1" hangingPunct="1">
              <a:lnSpc>
                <a:spcPct val="90000"/>
              </a:lnSpc>
              <a:buFontTx/>
              <a:buNone/>
              <a:defRPr/>
            </a:pPr>
            <a:r>
              <a:rPr lang="nn-NO" sz="1200" dirty="0" smtClean="0"/>
              <a:t>"I1002","V99999",02/28/2011,2,60.00,120.00,8.11,128.11</a:t>
            </a:r>
          </a:p>
          <a:p>
            <a:pPr marL="0" indent="0" eaLnBrk="1" hangingPunct="1">
              <a:lnSpc>
                <a:spcPct val="90000"/>
              </a:lnSpc>
              <a:buFontTx/>
              <a:buNone/>
              <a:defRPr/>
            </a:pPr>
            <a:r>
              <a:rPr lang="nn-NO" sz="1200" dirty="0" smtClean="0"/>
              <a:t>"I1003","V82123",02/28/2011,5,20.20,101.00,9.80,110.80</a:t>
            </a:r>
            <a:endParaRPr lang="en-US" sz="1200" dirty="0" smtClean="0"/>
          </a:p>
          <a:p>
            <a:pPr eaLnBrk="1" hangingPunct="1">
              <a:lnSpc>
                <a:spcPct val="90000"/>
              </a:lnSpc>
              <a:buFont typeface="Wingdings" pitchFamily="2" charset="2"/>
              <a:buChar char="Ø"/>
              <a:defRPr/>
            </a:pPr>
            <a:endParaRPr lang="en-US" sz="12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47700" y="315913"/>
            <a:ext cx="7772400" cy="1143000"/>
          </a:xfrm>
        </p:spPr>
        <p:txBody>
          <a:bodyPr/>
          <a:lstStyle/>
          <a:p>
            <a:pPr eaLnBrk="1" hangingPunct="1"/>
            <a:r>
              <a:rPr lang="en-US" smtClean="0"/>
              <a:t>Kickbacks – the data</a:t>
            </a:r>
          </a:p>
        </p:txBody>
      </p:sp>
      <p:sp>
        <p:nvSpPr>
          <p:cNvPr id="24579" name="Rectangle 3"/>
          <p:cNvSpPr>
            <a:spLocks noGrp="1" noChangeArrowheads="1"/>
          </p:cNvSpPr>
          <p:nvPr>
            <p:ph type="body" idx="1"/>
          </p:nvPr>
        </p:nvSpPr>
        <p:spPr>
          <a:xfrm>
            <a:off x="685800" y="1187450"/>
            <a:ext cx="7772400" cy="4432300"/>
          </a:xfrm>
        </p:spPr>
        <p:txBody>
          <a:bodyPr/>
          <a:lstStyle/>
          <a:p>
            <a:pPr eaLnBrk="1" hangingPunct="1">
              <a:lnSpc>
                <a:spcPct val="90000"/>
              </a:lnSpc>
              <a:buFont typeface="Wingdings" pitchFamily="2" charset="2"/>
              <a:buChar char="Ø"/>
              <a:defRPr/>
            </a:pPr>
            <a:r>
              <a:rPr lang="en-US" dirty="0" smtClean="0"/>
              <a:t>Six Months (could be more)</a:t>
            </a:r>
          </a:p>
          <a:p>
            <a:pPr eaLnBrk="1" hangingPunct="1">
              <a:lnSpc>
                <a:spcPct val="90000"/>
              </a:lnSpc>
              <a:buFont typeface="Wingdings" pitchFamily="2" charset="2"/>
              <a:buChar char="Ø"/>
              <a:defRPr/>
            </a:pPr>
            <a:r>
              <a:rPr lang="en-US" dirty="0" smtClean="0"/>
              <a:t>Product Number, Vendor Number Unit Cost</a:t>
            </a:r>
          </a:p>
          <a:p>
            <a:pPr eaLnBrk="1" hangingPunct="1">
              <a:lnSpc>
                <a:spcPct val="90000"/>
              </a:lnSpc>
              <a:buFont typeface="Wingdings" pitchFamily="2" charset="2"/>
              <a:buChar char="Ø"/>
              <a:defRPr/>
            </a:pPr>
            <a:r>
              <a:rPr lang="en-US" dirty="0" smtClean="0"/>
              <a:t>Analyze individual purchase unit cost over a series of months, isolate large % change</a:t>
            </a:r>
          </a:p>
          <a:p>
            <a:pPr eaLnBrk="1" hangingPunct="1">
              <a:lnSpc>
                <a:spcPct val="90000"/>
              </a:lnSpc>
              <a:buFont typeface="Wingdings" pitchFamily="2" charset="2"/>
              <a:buChar char="Ø"/>
              <a:defRPr/>
            </a:pPr>
            <a:r>
              <a:rPr lang="en-US" dirty="0" smtClean="0"/>
              <a:t>Analyze monthly average cost</a:t>
            </a:r>
          </a:p>
          <a:p>
            <a:pPr marL="0" indent="0" eaLnBrk="1" hangingPunct="1">
              <a:lnSpc>
                <a:spcPct val="90000"/>
              </a:lnSpc>
              <a:buFontTx/>
              <a:buNone/>
              <a:defRPr/>
            </a:pPr>
            <a:endParaRPr lang="en-US" dirty="0" smtClean="0"/>
          </a:p>
          <a:p>
            <a:pPr eaLnBrk="1" hangingPunct="1">
              <a:lnSpc>
                <a:spcPct val="90000"/>
              </a:lnSpc>
              <a:buFont typeface="Wingdings" pitchFamily="2" charset="2"/>
              <a:buChar char="Ø"/>
              <a:defRPr/>
            </a:pP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47700" y="315913"/>
            <a:ext cx="7772400" cy="1143000"/>
          </a:xfrm>
        </p:spPr>
        <p:txBody>
          <a:bodyPr/>
          <a:lstStyle/>
          <a:p>
            <a:pPr eaLnBrk="1" hangingPunct="1"/>
            <a:r>
              <a:rPr lang="en-US" smtClean="0"/>
              <a:t>IS Audit Topic – Logical Access</a:t>
            </a:r>
          </a:p>
        </p:txBody>
      </p:sp>
      <p:sp>
        <p:nvSpPr>
          <p:cNvPr id="24579" name="Rectangle 3"/>
          <p:cNvSpPr>
            <a:spLocks noGrp="1" noChangeArrowheads="1"/>
          </p:cNvSpPr>
          <p:nvPr>
            <p:ph type="body" idx="1"/>
          </p:nvPr>
        </p:nvSpPr>
        <p:spPr>
          <a:xfrm>
            <a:off x="739775" y="1684338"/>
            <a:ext cx="7772400" cy="3681412"/>
          </a:xfrm>
        </p:spPr>
        <p:txBody>
          <a:bodyPr/>
          <a:lstStyle/>
          <a:p>
            <a:pPr eaLnBrk="1" hangingPunct="1">
              <a:lnSpc>
                <a:spcPct val="90000"/>
              </a:lnSpc>
              <a:buFont typeface="Wingdings" pitchFamily="2" charset="2"/>
              <a:buChar char="Ø"/>
              <a:defRPr/>
            </a:pPr>
            <a:r>
              <a:rPr lang="en-US" dirty="0" smtClean="0"/>
              <a:t>Many frauds have an excessive logical access element</a:t>
            </a:r>
          </a:p>
          <a:p>
            <a:pPr eaLnBrk="1" hangingPunct="1">
              <a:lnSpc>
                <a:spcPct val="90000"/>
              </a:lnSpc>
              <a:buFont typeface="Wingdings" pitchFamily="2" charset="2"/>
              <a:buChar char="Ø"/>
              <a:defRPr/>
            </a:pPr>
            <a:r>
              <a:rPr lang="en-US" dirty="0" smtClean="0"/>
              <a:t>Do you know which are the super (and semi-super) user?</a:t>
            </a:r>
          </a:p>
          <a:p>
            <a:pPr eaLnBrk="1" hangingPunct="1">
              <a:lnSpc>
                <a:spcPct val="90000"/>
              </a:lnSpc>
              <a:buFont typeface="Wingdings" pitchFamily="2" charset="2"/>
              <a:buChar char="Ø"/>
              <a:defRPr/>
            </a:pPr>
            <a:r>
              <a:rPr lang="en-US" dirty="0" smtClean="0"/>
              <a:t>Password expiration dates?</a:t>
            </a:r>
          </a:p>
          <a:p>
            <a:pPr eaLnBrk="1" hangingPunct="1">
              <a:lnSpc>
                <a:spcPct val="90000"/>
              </a:lnSpc>
              <a:buFont typeface="Wingdings" pitchFamily="2" charset="2"/>
              <a:buChar char="Ø"/>
              <a:defRPr/>
            </a:pPr>
            <a:r>
              <a:rPr lang="en-US" dirty="0" smtClean="0"/>
              <a:t>Last used dates?</a:t>
            </a:r>
          </a:p>
          <a:p>
            <a:pPr marL="0" indent="0" eaLnBrk="1" hangingPunct="1">
              <a:lnSpc>
                <a:spcPct val="90000"/>
              </a:lnSpc>
              <a:buFontTx/>
              <a:buNone/>
              <a:defRPr/>
            </a:pPr>
            <a:endParaRPr lang="en-US" dirty="0" smtClean="0"/>
          </a:p>
          <a:p>
            <a:pPr eaLnBrk="1" hangingPunct="1">
              <a:lnSpc>
                <a:spcPct val="90000"/>
              </a:lnSpc>
              <a:buFont typeface="Wingdings" pitchFamily="2" charset="2"/>
              <a:buChar char="Ø"/>
              <a:defRPr/>
            </a:pP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47700" y="315913"/>
            <a:ext cx="7772400" cy="1143000"/>
          </a:xfrm>
        </p:spPr>
        <p:txBody>
          <a:bodyPr/>
          <a:lstStyle/>
          <a:p>
            <a:pPr eaLnBrk="1" hangingPunct="1"/>
            <a:r>
              <a:rPr lang="en-US" smtClean="0"/>
              <a:t>IS Audit Topic – Logical Access  (cont)</a:t>
            </a:r>
          </a:p>
        </p:txBody>
      </p:sp>
      <p:sp>
        <p:nvSpPr>
          <p:cNvPr id="24579" name="Rectangle 3"/>
          <p:cNvSpPr>
            <a:spLocks noGrp="1" noChangeArrowheads="1"/>
          </p:cNvSpPr>
          <p:nvPr>
            <p:ph type="body" idx="1"/>
          </p:nvPr>
        </p:nvSpPr>
        <p:spPr>
          <a:xfrm>
            <a:off x="739775" y="1684338"/>
            <a:ext cx="7772400" cy="3681412"/>
          </a:xfrm>
        </p:spPr>
        <p:txBody>
          <a:bodyPr/>
          <a:lstStyle/>
          <a:p>
            <a:pPr eaLnBrk="1" hangingPunct="1">
              <a:lnSpc>
                <a:spcPct val="90000"/>
              </a:lnSpc>
              <a:buFont typeface="Wingdings" pitchFamily="2" charset="2"/>
              <a:buChar char="Ø"/>
              <a:defRPr/>
            </a:pPr>
            <a:r>
              <a:rPr lang="en-US" dirty="0" smtClean="0"/>
              <a:t>Active Directory says a lot</a:t>
            </a:r>
          </a:p>
          <a:p>
            <a:pPr eaLnBrk="1" hangingPunct="1">
              <a:lnSpc>
                <a:spcPct val="90000"/>
              </a:lnSpc>
              <a:buFont typeface="Wingdings" pitchFamily="2" charset="2"/>
              <a:buChar char="Ø"/>
              <a:defRPr/>
            </a:pPr>
            <a:r>
              <a:rPr lang="en-US" dirty="0" smtClean="0"/>
              <a:t>Data can be extracted for free with W2K8 built-in tools</a:t>
            </a:r>
          </a:p>
          <a:p>
            <a:pPr eaLnBrk="1" hangingPunct="1">
              <a:lnSpc>
                <a:spcPct val="90000"/>
              </a:lnSpc>
              <a:buFont typeface="Wingdings" pitchFamily="2" charset="2"/>
              <a:buChar char="Ø"/>
              <a:defRPr/>
            </a:pPr>
            <a:r>
              <a:rPr lang="en-US" dirty="0" smtClean="0"/>
              <a:t>Create a CSV ( </a:t>
            </a:r>
            <a:r>
              <a:rPr lang="en-US" dirty="0" err="1" smtClean="0"/>
              <a:t>csvde</a:t>
            </a:r>
            <a:r>
              <a:rPr lang="en-US" dirty="0" smtClean="0"/>
              <a:t> –f filename) file load it into your favorite tool</a:t>
            </a:r>
          </a:p>
          <a:p>
            <a:pPr eaLnBrk="1" hangingPunct="1">
              <a:lnSpc>
                <a:spcPct val="90000"/>
              </a:lnSpc>
              <a:buFont typeface="Wingdings" pitchFamily="2" charset="2"/>
              <a:buChar char="Ø"/>
              <a:defRPr/>
            </a:pPr>
            <a:r>
              <a:rPr lang="en-US" dirty="0" smtClean="0"/>
              <a:t>Slice n Dice – which user is in which groups, which groups contains which users</a:t>
            </a:r>
          </a:p>
          <a:p>
            <a:pPr eaLnBrk="1" hangingPunct="1">
              <a:lnSpc>
                <a:spcPct val="90000"/>
              </a:lnSpc>
              <a:buFont typeface="Wingdings" pitchFamily="2" charset="2"/>
              <a:buChar char="Ø"/>
              <a:defRPr/>
            </a:pPr>
            <a:r>
              <a:rPr lang="en-US" dirty="0" smtClean="0"/>
              <a:t>(there are commercial tools)</a:t>
            </a:r>
          </a:p>
          <a:p>
            <a:pPr marL="0" indent="0" eaLnBrk="1" hangingPunct="1">
              <a:lnSpc>
                <a:spcPct val="90000"/>
              </a:lnSpc>
              <a:buFontTx/>
              <a:buNone/>
              <a:defRPr/>
            </a:pPr>
            <a:endParaRPr lang="en-US" dirty="0" smtClean="0"/>
          </a:p>
          <a:p>
            <a:pPr eaLnBrk="1" hangingPunct="1">
              <a:lnSpc>
                <a:spcPct val="90000"/>
              </a:lnSpc>
              <a:buFont typeface="Wingdings" pitchFamily="2" charset="2"/>
              <a:buChar char="Ø"/>
              <a:defRPr/>
            </a:pP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47700" y="315913"/>
            <a:ext cx="7772400" cy="1143000"/>
          </a:xfrm>
        </p:spPr>
        <p:txBody>
          <a:bodyPr/>
          <a:lstStyle/>
          <a:p>
            <a:pPr eaLnBrk="1" hangingPunct="1"/>
            <a:r>
              <a:rPr lang="en-US" sz="3200" smtClean="0"/>
              <a:t>IS Audit Topic –</a:t>
            </a:r>
            <a:br>
              <a:rPr lang="en-US" sz="3200" smtClean="0"/>
            </a:br>
            <a:r>
              <a:rPr lang="en-US" sz="3200" smtClean="0"/>
              <a:t> [AD dates are a hoot]</a:t>
            </a:r>
          </a:p>
        </p:txBody>
      </p:sp>
      <p:sp>
        <p:nvSpPr>
          <p:cNvPr id="24579" name="Rectangle 3"/>
          <p:cNvSpPr>
            <a:spLocks noGrp="1" noChangeArrowheads="1"/>
          </p:cNvSpPr>
          <p:nvPr>
            <p:ph type="body" idx="1"/>
          </p:nvPr>
        </p:nvSpPr>
        <p:spPr>
          <a:xfrm>
            <a:off x="739775" y="1684338"/>
            <a:ext cx="7772400" cy="4824412"/>
          </a:xfrm>
        </p:spPr>
        <p:txBody>
          <a:bodyPr/>
          <a:lstStyle/>
          <a:p>
            <a:pPr marL="0" indent="0" eaLnBrk="1" hangingPunct="1">
              <a:lnSpc>
                <a:spcPct val="90000"/>
              </a:lnSpc>
              <a:buFontTx/>
              <a:buNone/>
              <a:defRPr/>
            </a:pPr>
            <a:endParaRPr lang="en-US" dirty="0" smtClean="0"/>
          </a:p>
          <a:p>
            <a:pPr eaLnBrk="1" hangingPunct="1">
              <a:lnSpc>
                <a:spcPct val="90000"/>
              </a:lnSpc>
              <a:buFont typeface="Wingdings" pitchFamily="2" charset="2"/>
              <a:buChar char="Ø"/>
              <a:defRPr/>
            </a:pPr>
            <a:endParaRPr lang="en-US" dirty="0" smtClean="0"/>
          </a:p>
        </p:txBody>
      </p:sp>
      <p:sp>
        <p:nvSpPr>
          <p:cNvPr id="4" name="Content Placeholder 2"/>
          <p:cNvSpPr txBox="1">
            <a:spLocks/>
          </p:cNvSpPr>
          <p:nvPr/>
        </p:nvSpPr>
        <p:spPr bwMode="auto">
          <a:xfrm>
            <a:off x="457200" y="14478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fontScale="62500" lnSpcReduction="20000"/>
          </a:bodyPr>
          <a:lstStyle>
            <a:lvl1pPr marL="342900" indent="-342900" algn="l" rtl="0" eaLnBrk="0" fontAlgn="base" hangingPunct="0">
              <a:spcBef>
                <a:spcPct val="20000"/>
              </a:spcBef>
              <a:spcAft>
                <a:spcPct val="0"/>
              </a:spcAft>
              <a:buChar char="•"/>
              <a:defRPr sz="3200">
                <a:solidFill>
                  <a:schemeClr val="bg2"/>
                </a:solidFill>
                <a:latin typeface="+mn-lt"/>
                <a:ea typeface="+mn-ea"/>
                <a:cs typeface="+mn-cs"/>
              </a:defRPr>
            </a:lvl1pPr>
            <a:lvl2pPr marL="742950" indent="-285750" algn="l" rtl="0" eaLnBrk="0" fontAlgn="base" hangingPunct="0">
              <a:spcBef>
                <a:spcPct val="20000"/>
              </a:spcBef>
              <a:spcAft>
                <a:spcPct val="0"/>
              </a:spcAft>
              <a:buChar char="–"/>
              <a:defRPr sz="2800">
                <a:solidFill>
                  <a:srgbClr val="996600"/>
                </a:solidFill>
                <a:latin typeface="+mn-lt"/>
              </a:defRPr>
            </a:lvl2pPr>
            <a:lvl3pPr marL="1085850" indent="-228600" algn="l" rtl="0" eaLnBrk="0" fontAlgn="base" hangingPunct="0">
              <a:spcBef>
                <a:spcPct val="20000"/>
              </a:spcBef>
              <a:spcAft>
                <a:spcPct val="0"/>
              </a:spcAft>
              <a:buChar char="•"/>
              <a:defRPr sz="2400">
                <a:solidFill>
                  <a:srgbClr val="336600"/>
                </a:solidFill>
                <a:latin typeface="+mn-lt"/>
              </a:defRPr>
            </a:lvl3pPr>
            <a:lvl4pPr marL="1428750" indent="-228600" algn="l" rtl="0" eaLnBrk="0" fontAlgn="base" hangingPunct="0">
              <a:spcBef>
                <a:spcPct val="20000"/>
              </a:spcBef>
              <a:spcAft>
                <a:spcPct val="0"/>
              </a:spcAft>
              <a:buChar char="–"/>
              <a:defRPr sz="2000">
                <a:solidFill>
                  <a:srgbClr val="CC6600"/>
                </a:solidFill>
                <a:latin typeface="+mn-lt"/>
              </a:defRPr>
            </a:lvl4pPr>
            <a:lvl5pPr marL="1771650" indent="-228600" algn="l" rtl="0" eaLnBrk="0" fontAlgn="base" hangingPunct="0">
              <a:spcBef>
                <a:spcPct val="20000"/>
              </a:spcBef>
              <a:spcAft>
                <a:spcPct val="0"/>
              </a:spcAft>
              <a:buChar char="»"/>
              <a:defRPr sz="2000">
                <a:solidFill>
                  <a:srgbClr val="009900"/>
                </a:solidFill>
                <a:latin typeface="+mn-lt"/>
              </a:defRPr>
            </a:lvl5pPr>
            <a:lvl6pPr marL="2228850" indent="-228600" algn="l" rtl="0" eaLnBrk="1" fontAlgn="base" hangingPunct="1">
              <a:spcBef>
                <a:spcPct val="20000"/>
              </a:spcBef>
              <a:spcAft>
                <a:spcPct val="0"/>
              </a:spcAft>
              <a:buChar char="»"/>
              <a:defRPr sz="2000">
                <a:solidFill>
                  <a:srgbClr val="009900"/>
                </a:solidFill>
                <a:latin typeface="+mn-lt"/>
              </a:defRPr>
            </a:lvl6pPr>
            <a:lvl7pPr marL="2686050" indent="-228600" algn="l" rtl="0" eaLnBrk="1" fontAlgn="base" hangingPunct="1">
              <a:spcBef>
                <a:spcPct val="20000"/>
              </a:spcBef>
              <a:spcAft>
                <a:spcPct val="0"/>
              </a:spcAft>
              <a:buChar char="»"/>
              <a:defRPr sz="2000">
                <a:solidFill>
                  <a:srgbClr val="009900"/>
                </a:solidFill>
                <a:latin typeface="+mn-lt"/>
              </a:defRPr>
            </a:lvl7pPr>
            <a:lvl8pPr marL="3143250" indent="-228600" algn="l" rtl="0" eaLnBrk="1" fontAlgn="base" hangingPunct="1">
              <a:spcBef>
                <a:spcPct val="20000"/>
              </a:spcBef>
              <a:spcAft>
                <a:spcPct val="0"/>
              </a:spcAft>
              <a:buChar char="»"/>
              <a:defRPr sz="2000">
                <a:solidFill>
                  <a:srgbClr val="009900"/>
                </a:solidFill>
                <a:latin typeface="+mn-lt"/>
              </a:defRPr>
            </a:lvl8pPr>
            <a:lvl9pPr marL="3600450" indent="-228600" algn="l" rtl="0" eaLnBrk="1" fontAlgn="base" hangingPunct="1">
              <a:spcBef>
                <a:spcPct val="20000"/>
              </a:spcBef>
              <a:spcAft>
                <a:spcPct val="0"/>
              </a:spcAft>
              <a:buChar char="»"/>
              <a:defRPr sz="2000">
                <a:solidFill>
                  <a:srgbClr val="009900"/>
                </a:solidFill>
                <a:latin typeface="+mn-lt"/>
              </a:defRPr>
            </a:lvl9pPr>
          </a:lstStyle>
          <a:p>
            <a:pPr>
              <a:buFontTx/>
              <a:buNone/>
              <a:defRPr/>
            </a:pPr>
            <a:r>
              <a:rPr lang="en-US" smtClean="0"/>
              <a:t>Dates /time- is stored in number that is 100-nanosecond intervals that have elapsed since 1/1/1601.  A nanosecond is 1 billionth of a second, 10 million of these intervals would equal one second</a:t>
            </a:r>
          </a:p>
          <a:p>
            <a:pPr>
              <a:buFontTx/>
              <a:buNone/>
              <a:defRPr/>
            </a:pPr>
            <a:r>
              <a:rPr lang="en-US" smtClean="0"/>
              <a:t>109,197 + 11 = 109,208 days  from 1/1/1601 to 1/1/1901</a:t>
            </a:r>
          </a:p>
          <a:p>
            <a:pPr lvl="1">
              <a:buFontTx/>
              <a:buNone/>
              <a:defRPr/>
            </a:pPr>
            <a:r>
              <a:rPr lang="en-US" smtClean="0"/>
              <a:t>http://www.timeanddate.com/date/duration.html</a:t>
            </a:r>
          </a:p>
          <a:p>
            <a:pPr>
              <a:buFontTx/>
              <a:buNone/>
              <a:defRPr/>
            </a:pPr>
            <a:r>
              <a:rPr lang="en-US" smtClean="0"/>
              <a:t>The current Gregorian calendar was adopted in United States where Thursday, September 3, 1752 was the first of </a:t>
            </a:r>
            <a:r>
              <a:rPr lang="en-US" smtClean="0">
                <a:hlinkClick r:id="rId2" action="ppaction://hlinkfile"/>
              </a:rPr>
              <a:t>11 days that were skipped</a:t>
            </a:r>
            <a:r>
              <a:rPr lang="en-US" smtClean="0"/>
              <a:t>.</a:t>
            </a:r>
          </a:p>
          <a:p>
            <a:pPr>
              <a:buFontTx/>
              <a:buNone/>
              <a:defRPr/>
            </a:pPr>
            <a:r>
              <a:rPr lang="en-US" smtClean="0"/>
              <a:t>So-128942788883593750 = Sun Aug 9, 2009 08:08:08UTC</a:t>
            </a:r>
          </a:p>
          <a:p>
            <a:pPr>
              <a:buFontTx/>
              <a:buNone/>
              <a:defRPr/>
            </a:pPr>
            <a:r>
              <a:rPr lang="en-US" smtClean="0"/>
              <a:t>http://www.chrisnowell.com/information_security_tools/date_converter/Windows_active_directory_date_converter.asp</a:t>
            </a:r>
          </a:p>
          <a:p>
            <a:pPr>
              <a:buFontTx/>
              <a:buNone/>
              <a:defRPr/>
            </a:pPr>
            <a:endParaRPr lang="en-US" smtClean="0"/>
          </a:p>
          <a:p>
            <a:pPr>
              <a:buFontTx/>
              <a:buNone/>
              <a:defRPr/>
            </a:pPr>
            <a:r>
              <a:rPr lang="en-US" smtClean="0"/>
              <a:t>Allow a day or two – my formula rounds and I don’t know how accuracte these links are</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47700" y="315913"/>
            <a:ext cx="7772400" cy="1143000"/>
          </a:xfrm>
        </p:spPr>
        <p:txBody>
          <a:bodyPr/>
          <a:lstStyle/>
          <a:p>
            <a:pPr eaLnBrk="1" hangingPunct="1"/>
            <a:r>
              <a:rPr lang="en-US" sz="3200" smtClean="0"/>
              <a:t>IS Audit Topic –</a:t>
            </a:r>
            <a:br>
              <a:rPr lang="en-US" sz="3200" smtClean="0"/>
            </a:br>
            <a:r>
              <a:rPr lang="en-US" sz="3200" smtClean="0"/>
              <a:t> [AD dates are a hoot] (cont)</a:t>
            </a:r>
          </a:p>
        </p:txBody>
      </p:sp>
      <p:sp>
        <p:nvSpPr>
          <p:cNvPr id="24579" name="Rectangle 3"/>
          <p:cNvSpPr>
            <a:spLocks noGrp="1" noChangeArrowheads="1"/>
          </p:cNvSpPr>
          <p:nvPr>
            <p:ph type="body" idx="1"/>
          </p:nvPr>
        </p:nvSpPr>
        <p:spPr>
          <a:xfrm>
            <a:off x="739775" y="1684338"/>
            <a:ext cx="7772400" cy="4824412"/>
          </a:xfrm>
        </p:spPr>
        <p:txBody>
          <a:bodyPr/>
          <a:lstStyle/>
          <a:p>
            <a:pPr marL="0" indent="0" eaLnBrk="1" hangingPunct="1">
              <a:lnSpc>
                <a:spcPct val="90000"/>
              </a:lnSpc>
              <a:buFontTx/>
              <a:buNone/>
              <a:defRPr/>
            </a:pPr>
            <a:endParaRPr lang="en-US" dirty="0" smtClean="0"/>
          </a:p>
          <a:p>
            <a:pPr eaLnBrk="1" hangingPunct="1">
              <a:lnSpc>
                <a:spcPct val="90000"/>
              </a:lnSpc>
              <a:buFont typeface="Wingdings" pitchFamily="2" charset="2"/>
              <a:buChar char="Ø"/>
              <a:defRPr/>
            </a:pPr>
            <a:endParaRPr lang="en-US" dirty="0" smtClean="0"/>
          </a:p>
        </p:txBody>
      </p:sp>
      <p:sp>
        <p:nvSpPr>
          <p:cNvPr id="5" name="Content Placeholder 2"/>
          <p:cNvSpPr txBox="1">
            <a:spLocks/>
          </p:cNvSpPr>
          <p:nvPr/>
        </p:nvSpPr>
        <p:spPr bwMode="auto">
          <a:xfrm>
            <a:off x="457200" y="14478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lnSpcReduction="10000"/>
          </a:bodyPr>
          <a:lstStyle>
            <a:lvl1pPr marL="342900" indent="-342900" algn="l" rtl="0" eaLnBrk="0" fontAlgn="base" hangingPunct="0">
              <a:spcBef>
                <a:spcPct val="20000"/>
              </a:spcBef>
              <a:spcAft>
                <a:spcPct val="0"/>
              </a:spcAft>
              <a:buChar char="•"/>
              <a:defRPr sz="3200">
                <a:solidFill>
                  <a:schemeClr val="bg2"/>
                </a:solidFill>
                <a:latin typeface="+mn-lt"/>
                <a:ea typeface="+mn-ea"/>
                <a:cs typeface="+mn-cs"/>
              </a:defRPr>
            </a:lvl1pPr>
            <a:lvl2pPr marL="742950" indent="-285750" algn="l" rtl="0" eaLnBrk="0" fontAlgn="base" hangingPunct="0">
              <a:spcBef>
                <a:spcPct val="20000"/>
              </a:spcBef>
              <a:spcAft>
                <a:spcPct val="0"/>
              </a:spcAft>
              <a:buChar char="–"/>
              <a:defRPr sz="2800">
                <a:solidFill>
                  <a:srgbClr val="996600"/>
                </a:solidFill>
                <a:latin typeface="+mn-lt"/>
              </a:defRPr>
            </a:lvl2pPr>
            <a:lvl3pPr marL="1085850" indent="-228600" algn="l" rtl="0" eaLnBrk="0" fontAlgn="base" hangingPunct="0">
              <a:spcBef>
                <a:spcPct val="20000"/>
              </a:spcBef>
              <a:spcAft>
                <a:spcPct val="0"/>
              </a:spcAft>
              <a:buChar char="•"/>
              <a:defRPr sz="2400">
                <a:solidFill>
                  <a:srgbClr val="336600"/>
                </a:solidFill>
                <a:latin typeface="+mn-lt"/>
              </a:defRPr>
            </a:lvl3pPr>
            <a:lvl4pPr marL="1428750" indent="-228600" algn="l" rtl="0" eaLnBrk="0" fontAlgn="base" hangingPunct="0">
              <a:spcBef>
                <a:spcPct val="20000"/>
              </a:spcBef>
              <a:spcAft>
                <a:spcPct val="0"/>
              </a:spcAft>
              <a:buChar char="–"/>
              <a:defRPr sz="2000">
                <a:solidFill>
                  <a:srgbClr val="CC6600"/>
                </a:solidFill>
                <a:latin typeface="+mn-lt"/>
              </a:defRPr>
            </a:lvl4pPr>
            <a:lvl5pPr marL="1771650" indent="-228600" algn="l" rtl="0" eaLnBrk="0" fontAlgn="base" hangingPunct="0">
              <a:spcBef>
                <a:spcPct val="20000"/>
              </a:spcBef>
              <a:spcAft>
                <a:spcPct val="0"/>
              </a:spcAft>
              <a:buChar char="»"/>
              <a:defRPr sz="2000">
                <a:solidFill>
                  <a:srgbClr val="009900"/>
                </a:solidFill>
                <a:latin typeface="+mn-lt"/>
              </a:defRPr>
            </a:lvl5pPr>
            <a:lvl6pPr marL="2228850" indent="-228600" algn="l" rtl="0" eaLnBrk="1" fontAlgn="base" hangingPunct="1">
              <a:spcBef>
                <a:spcPct val="20000"/>
              </a:spcBef>
              <a:spcAft>
                <a:spcPct val="0"/>
              </a:spcAft>
              <a:buChar char="»"/>
              <a:defRPr sz="2000">
                <a:solidFill>
                  <a:srgbClr val="009900"/>
                </a:solidFill>
                <a:latin typeface="+mn-lt"/>
              </a:defRPr>
            </a:lvl6pPr>
            <a:lvl7pPr marL="2686050" indent="-228600" algn="l" rtl="0" eaLnBrk="1" fontAlgn="base" hangingPunct="1">
              <a:spcBef>
                <a:spcPct val="20000"/>
              </a:spcBef>
              <a:spcAft>
                <a:spcPct val="0"/>
              </a:spcAft>
              <a:buChar char="»"/>
              <a:defRPr sz="2000">
                <a:solidFill>
                  <a:srgbClr val="009900"/>
                </a:solidFill>
                <a:latin typeface="+mn-lt"/>
              </a:defRPr>
            </a:lvl7pPr>
            <a:lvl8pPr marL="3143250" indent="-228600" algn="l" rtl="0" eaLnBrk="1" fontAlgn="base" hangingPunct="1">
              <a:spcBef>
                <a:spcPct val="20000"/>
              </a:spcBef>
              <a:spcAft>
                <a:spcPct val="0"/>
              </a:spcAft>
              <a:buChar char="»"/>
              <a:defRPr sz="2000">
                <a:solidFill>
                  <a:srgbClr val="009900"/>
                </a:solidFill>
                <a:latin typeface="+mn-lt"/>
              </a:defRPr>
            </a:lvl8pPr>
            <a:lvl9pPr marL="3600450" indent="-228600" algn="l" rtl="0" eaLnBrk="1" fontAlgn="base" hangingPunct="1">
              <a:spcBef>
                <a:spcPct val="20000"/>
              </a:spcBef>
              <a:spcAft>
                <a:spcPct val="0"/>
              </a:spcAft>
              <a:buChar char="»"/>
              <a:defRPr sz="2000">
                <a:solidFill>
                  <a:srgbClr val="009900"/>
                </a:solidFill>
                <a:latin typeface="+mn-lt"/>
              </a:defRPr>
            </a:lvl9pPr>
          </a:lstStyle>
          <a:p>
            <a:pPr>
              <a:buFontTx/>
              <a:buNone/>
              <a:defRPr/>
            </a:pPr>
            <a:r>
              <a:rPr lang="en-US" smtClean="0"/>
              <a:t>Three key (but not all) date fields: pwdLastSet,  lastLogon, accountExpires</a:t>
            </a:r>
          </a:p>
          <a:p>
            <a:pPr>
              <a:buFontTx/>
              <a:buNone/>
              <a:defRPr/>
            </a:pPr>
            <a:r>
              <a:rPr lang="en-US" smtClean="0"/>
              <a:t>Examples User01, date Password Last Set  128943076749375000</a:t>
            </a:r>
          </a:p>
          <a:p>
            <a:pPr lvl="2">
              <a:buFontTx/>
              <a:buNone/>
              <a:defRPr/>
            </a:pPr>
            <a:r>
              <a:rPr lang="en-US" smtClean="0"/>
              <a:t>/    10,000,000  (to get seconds)</a:t>
            </a:r>
          </a:p>
          <a:p>
            <a:pPr lvl="3">
              <a:buFontTx/>
              <a:buNone/>
              <a:defRPr/>
            </a:pPr>
            <a:r>
              <a:rPr lang="en-US" smtClean="0"/>
              <a:t>/ 60 (to get minutes)</a:t>
            </a:r>
          </a:p>
          <a:p>
            <a:pPr lvl="4">
              <a:buFontTx/>
              <a:buNone/>
              <a:defRPr/>
            </a:pPr>
            <a:r>
              <a:rPr lang="en-US" smtClean="0"/>
              <a:t>/ 60 (to get hours)</a:t>
            </a:r>
          </a:p>
          <a:p>
            <a:pPr lvl="5">
              <a:buFontTx/>
              <a:buNone/>
              <a:defRPr/>
            </a:pPr>
            <a:r>
              <a:rPr lang="en-US" smtClean="0"/>
              <a:t>/24 (to get days)</a:t>
            </a:r>
          </a:p>
          <a:p>
            <a:pPr lvl="6">
              <a:buFontTx/>
              <a:buChar char="-"/>
              <a:defRPr/>
            </a:pPr>
            <a:r>
              <a:rPr lang="en-US" smtClean="0"/>
              <a:t>109,208 days (to get to 1/1/1900)</a:t>
            </a:r>
          </a:p>
          <a:p>
            <a:pPr lvl="6">
              <a:buFontTx/>
              <a:buChar char="-"/>
              <a:defRPr/>
            </a:pPr>
            <a:r>
              <a:rPr lang="en-US" smtClean="0"/>
              <a:t>Add result to `19000101` to get the date</a:t>
            </a: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AD - memberOf</a:t>
            </a:r>
            <a:br>
              <a:rPr lang="en-US" smtClean="0"/>
            </a:br>
            <a:endParaRPr lang="en-US" sz="1800" smtClean="0"/>
          </a:p>
        </p:txBody>
      </p:sp>
      <p:sp>
        <p:nvSpPr>
          <p:cNvPr id="3" name="Content Placeholder 2"/>
          <p:cNvSpPr>
            <a:spLocks noGrp="1"/>
          </p:cNvSpPr>
          <p:nvPr>
            <p:ph idx="1"/>
          </p:nvPr>
        </p:nvSpPr>
        <p:spPr>
          <a:xfrm>
            <a:off x="457200" y="1447800"/>
            <a:ext cx="8229600" cy="4525963"/>
          </a:xfrm>
        </p:spPr>
        <p:txBody>
          <a:bodyPr>
            <a:normAutofit fontScale="77500" lnSpcReduction="20000"/>
          </a:bodyPr>
          <a:lstStyle/>
          <a:p>
            <a:pPr>
              <a:buFontTx/>
              <a:buNone/>
              <a:defRPr/>
            </a:pPr>
            <a:r>
              <a:rPr lang="en-US" dirty="0" smtClean="0"/>
              <a:t>“</a:t>
            </a:r>
            <a:r>
              <a:rPr lang="en-US" dirty="0" err="1" smtClean="0"/>
              <a:t>memberOf</a:t>
            </a:r>
            <a:r>
              <a:rPr lang="en-US" dirty="0" smtClean="0"/>
              <a:t>” is the fields that contains the groups in which this user belongs</a:t>
            </a:r>
          </a:p>
          <a:p>
            <a:pPr>
              <a:buFontTx/>
              <a:buNone/>
              <a:defRPr/>
            </a:pPr>
            <a:r>
              <a:rPr lang="en-US" dirty="0" smtClean="0"/>
              <a:t>Example = CN=</a:t>
            </a:r>
            <a:r>
              <a:rPr lang="en-US" dirty="0" err="1" smtClean="0"/>
              <a:t>High,CN</a:t>
            </a:r>
            <a:r>
              <a:rPr lang="en-US" dirty="0" smtClean="0"/>
              <a:t>=</a:t>
            </a:r>
            <a:r>
              <a:rPr lang="en-US" dirty="0" err="1" smtClean="0"/>
              <a:t>Users,DC</a:t>
            </a:r>
            <a:r>
              <a:rPr lang="en-US" dirty="0" smtClean="0"/>
              <a:t>=</a:t>
            </a:r>
            <a:r>
              <a:rPr lang="en-US" dirty="0" err="1" smtClean="0"/>
              <a:t>ACLTest,DC</a:t>
            </a:r>
            <a:r>
              <a:rPr lang="en-US" dirty="0" smtClean="0"/>
              <a:t>=</a:t>
            </a:r>
            <a:r>
              <a:rPr lang="en-US" dirty="0" err="1" smtClean="0"/>
              <a:t>com</a:t>
            </a:r>
            <a:r>
              <a:rPr lang="en-US" b="1" dirty="0" err="1" smtClean="0">
                <a:solidFill>
                  <a:srgbClr val="FF0000"/>
                </a:solidFill>
              </a:rPr>
              <a:t>;</a:t>
            </a:r>
            <a:r>
              <a:rPr lang="en-US" dirty="0" err="1" smtClean="0"/>
              <a:t>CN</a:t>
            </a:r>
            <a:r>
              <a:rPr lang="en-US" dirty="0" smtClean="0"/>
              <a:t>=</a:t>
            </a:r>
            <a:r>
              <a:rPr lang="en-US" dirty="0" err="1" smtClean="0"/>
              <a:t>Low,CN</a:t>
            </a:r>
            <a:r>
              <a:rPr lang="en-US" dirty="0" smtClean="0"/>
              <a:t>=</a:t>
            </a:r>
            <a:r>
              <a:rPr lang="en-US" dirty="0" err="1" smtClean="0"/>
              <a:t>Users,DC</a:t>
            </a:r>
            <a:r>
              <a:rPr lang="en-US" dirty="0" smtClean="0"/>
              <a:t>=</a:t>
            </a:r>
            <a:r>
              <a:rPr lang="en-US" dirty="0" err="1" smtClean="0"/>
              <a:t>ACLTest,DC</a:t>
            </a:r>
            <a:r>
              <a:rPr lang="en-US" dirty="0" smtClean="0"/>
              <a:t>=com</a:t>
            </a:r>
          </a:p>
          <a:p>
            <a:pPr>
              <a:buFontTx/>
              <a:buNone/>
              <a:defRPr/>
            </a:pPr>
            <a:r>
              <a:rPr lang="en-US" dirty="0" smtClean="0"/>
              <a:t>“;” semicolon separates each group</a:t>
            </a:r>
          </a:p>
          <a:p>
            <a:pPr>
              <a:buFontTx/>
              <a:buNone/>
              <a:defRPr/>
            </a:pPr>
            <a:r>
              <a:rPr lang="en-US" dirty="0" smtClean="0"/>
              <a:t>The  “CN=“ (common name) indicates:</a:t>
            </a:r>
          </a:p>
          <a:p>
            <a:pPr lvl="1">
              <a:buFontTx/>
              <a:buNone/>
              <a:defRPr/>
            </a:pPr>
            <a:r>
              <a:rPr lang="en-US" dirty="0" smtClean="0"/>
              <a:t>First – Group name</a:t>
            </a:r>
          </a:p>
          <a:p>
            <a:pPr lvl="1">
              <a:buFontTx/>
              <a:buNone/>
              <a:defRPr/>
            </a:pPr>
            <a:r>
              <a:rPr lang="en-US" dirty="0" smtClean="0"/>
              <a:t>Second – Container category (</a:t>
            </a:r>
            <a:r>
              <a:rPr lang="en-US" dirty="0" err="1" smtClean="0"/>
              <a:t>Builtin</a:t>
            </a:r>
            <a:r>
              <a:rPr lang="en-US" dirty="0" smtClean="0"/>
              <a:t> – domain local scope, Users – domain global scope)</a:t>
            </a:r>
          </a:p>
          <a:p>
            <a:pPr>
              <a:buFontTx/>
              <a:buNone/>
              <a:defRPr/>
            </a:pPr>
            <a:r>
              <a:rPr lang="en-US" dirty="0" smtClean="0"/>
              <a:t>The  “DC=“ (domain controller) indicates:</a:t>
            </a:r>
          </a:p>
          <a:p>
            <a:pPr lvl="1">
              <a:buFontTx/>
              <a:buNone/>
              <a:defRPr/>
            </a:pPr>
            <a:r>
              <a:rPr lang="en-US" dirty="0" smtClean="0"/>
              <a:t>First – domain name</a:t>
            </a:r>
          </a:p>
          <a:p>
            <a:pPr lvl="1">
              <a:buFontTx/>
              <a:buNone/>
              <a:defRPr/>
            </a:pPr>
            <a:r>
              <a:rPr lang="en-US" dirty="0" smtClean="0"/>
              <a:t>Second – domain type</a:t>
            </a:r>
          </a:p>
          <a:p>
            <a:pPr>
              <a:buFontTx/>
              <a:buNone/>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AD – memberOf (2)</a:t>
            </a:r>
            <a:endParaRPr lang="en-US" sz="1800" smtClean="0"/>
          </a:p>
        </p:txBody>
      </p:sp>
      <p:sp>
        <p:nvSpPr>
          <p:cNvPr id="3" name="Content Placeholder 2"/>
          <p:cNvSpPr>
            <a:spLocks noGrp="1"/>
          </p:cNvSpPr>
          <p:nvPr>
            <p:ph idx="1"/>
          </p:nvPr>
        </p:nvSpPr>
        <p:spPr>
          <a:xfrm>
            <a:off x="457200" y="1447800"/>
            <a:ext cx="8229600" cy="4525963"/>
          </a:xfrm>
        </p:spPr>
        <p:txBody>
          <a:bodyPr>
            <a:normAutofit lnSpcReduction="10000"/>
          </a:bodyPr>
          <a:lstStyle/>
          <a:p>
            <a:pPr>
              <a:buFontTx/>
              <a:buNone/>
              <a:defRPr/>
            </a:pPr>
            <a:r>
              <a:rPr lang="en-US" dirty="0" smtClean="0"/>
              <a:t>Warning -“</a:t>
            </a:r>
            <a:r>
              <a:rPr lang="en-US" dirty="0" err="1" smtClean="0"/>
              <a:t>memberOf</a:t>
            </a:r>
            <a:r>
              <a:rPr lang="en-US" dirty="0" smtClean="0"/>
              <a:t>” does not display the complete subsidiary members for nested groups, see part II group analysis</a:t>
            </a:r>
          </a:p>
          <a:p>
            <a:pPr>
              <a:buFontTx/>
              <a:buNone/>
              <a:defRPr/>
            </a:pPr>
            <a:r>
              <a:rPr lang="en-US" dirty="0" smtClean="0"/>
              <a:t>Confusing – lots of similar objects</a:t>
            </a:r>
          </a:p>
          <a:p>
            <a:pPr lvl="1">
              <a:buFontTx/>
              <a:buNone/>
              <a:defRPr/>
            </a:pPr>
            <a:r>
              <a:rPr lang="en-US" dirty="0" smtClean="0"/>
              <a:t>name – login name</a:t>
            </a:r>
          </a:p>
          <a:p>
            <a:pPr lvl="1">
              <a:buFontTx/>
              <a:buNone/>
              <a:defRPr/>
            </a:pPr>
            <a:r>
              <a:rPr lang="en-US" dirty="0" err="1" smtClean="0"/>
              <a:t>displayName</a:t>
            </a:r>
            <a:r>
              <a:rPr lang="en-US" dirty="0" smtClean="0"/>
              <a:t> – spelled out long name</a:t>
            </a:r>
          </a:p>
          <a:p>
            <a:pPr lvl="1">
              <a:buFontTx/>
              <a:buNone/>
              <a:defRPr/>
            </a:pPr>
            <a:r>
              <a:rPr lang="en-US" dirty="0" err="1" smtClean="0"/>
              <a:t>distinguishedName</a:t>
            </a:r>
            <a:r>
              <a:rPr lang="en-US" dirty="0" smtClean="0"/>
              <a:t> – name w domain &amp; .com</a:t>
            </a:r>
          </a:p>
          <a:p>
            <a:pPr>
              <a:buFontTx/>
              <a:buNone/>
              <a:defRPr/>
            </a:pPr>
            <a:endParaRPr lang="en-US" dirty="0" smtClean="0"/>
          </a:p>
          <a:p>
            <a:pPr>
              <a:buFontTx/>
              <a:buNone/>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8500" y="442913"/>
            <a:ext cx="7772400" cy="1143000"/>
          </a:xfrm>
        </p:spPr>
        <p:txBody>
          <a:bodyPr/>
          <a:lstStyle/>
          <a:p>
            <a:pPr eaLnBrk="1" hangingPunct="1"/>
            <a:r>
              <a:rPr lang="en-US" smtClean="0"/>
              <a:t>Non-Agenda</a:t>
            </a:r>
          </a:p>
        </p:txBody>
      </p:sp>
      <p:sp>
        <p:nvSpPr>
          <p:cNvPr id="5123" name="Rectangle 3"/>
          <p:cNvSpPr>
            <a:spLocks noGrp="1" noChangeArrowheads="1"/>
          </p:cNvSpPr>
          <p:nvPr>
            <p:ph type="body" idx="1"/>
          </p:nvPr>
        </p:nvSpPr>
        <p:spPr>
          <a:xfrm>
            <a:off x="698500" y="1362075"/>
            <a:ext cx="7772400" cy="4843463"/>
          </a:xfrm>
        </p:spPr>
        <p:txBody>
          <a:bodyPr/>
          <a:lstStyle/>
          <a:p>
            <a:pPr eaLnBrk="1" hangingPunct="1"/>
            <a:r>
              <a:rPr lang="en-US" smtClean="0"/>
              <a:t>Employee / Vendor Address Matching     using SAS </a:t>
            </a:r>
            <a:r>
              <a:rPr lang="en-US" sz="2800" i="1" smtClean="0"/>
              <a:t>www.auditnet.org/docs/dupaddr.doc</a:t>
            </a:r>
            <a:r>
              <a:rPr lang="en-US" sz="2800" smtClean="0"/>
              <a:t> </a:t>
            </a:r>
          </a:p>
          <a:p>
            <a:pPr eaLnBrk="1" hangingPunct="1"/>
            <a:r>
              <a:rPr lang="en-US" smtClean="0"/>
              <a:t>Duplicate Payments  </a:t>
            </a:r>
            <a:br>
              <a:rPr lang="en-US" smtClean="0"/>
            </a:br>
            <a:r>
              <a:rPr lang="en-US" smtClean="0"/>
              <a:t>using web-caat  </a:t>
            </a:r>
            <a:r>
              <a:rPr lang="en-US" sz="2800" smtClean="0"/>
              <a:t>http://ezrstats.com/Xampp/home.html</a:t>
            </a:r>
          </a:p>
          <a:p>
            <a:pPr eaLnBrk="1" hangingPunct="1"/>
            <a:r>
              <a:rPr lang="en-US" smtClean="0"/>
              <a:t>Split Procurements </a:t>
            </a:r>
            <a:r>
              <a:rPr lang="en-US" sz="1800" smtClean="0"/>
              <a:t>https://www.acl.com/pdfs/Training_Finding_Split_Txns.pdf</a:t>
            </a:r>
          </a:p>
          <a:p>
            <a:pPr eaLnBrk="1" hangingPunct="1"/>
            <a:r>
              <a:rPr lang="en-US" smtClean="0"/>
              <a:t>P-Card </a:t>
            </a:r>
            <a:r>
              <a:rPr lang="en-US" sz="1400" smtClean="0"/>
              <a:t>http://www.tampagov.net/dept_internal_audit/files/apg/appurchasecard.pdf</a:t>
            </a:r>
          </a:p>
          <a:p>
            <a:pPr lvl="1" eaLnBrk="1" hangingPunct="1">
              <a:buFont typeface="Wingdings" pitchFamily="2" charset="2"/>
              <a:buChar char="Ø"/>
            </a:pPr>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500" y="381000"/>
            <a:ext cx="7772400" cy="1143000"/>
          </a:xfrm>
        </p:spPr>
        <p:txBody>
          <a:bodyPr>
            <a:normAutofit fontScale="90000"/>
          </a:bodyPr>
          <a:lstStyle/>
          <a:p>
            <a:pPr>
              <a:defRPr/>
            </a:pPr>
            <a:r>
              <a:rPr lang="en-US" dirty="0" smtClean="0"/>
              <a:t>AD – </a:t>
            </a:r>
            <a:r>
              <a:rPr lang="en-US" dirty="0" smtClean="0">
                <a:solidFill>
                  <a:srgbClr val="FF0000"/>
                </a:solidFill>
              </a:rPr>
              <a:t>Users</a:t>
            </a:r>
            <a:r>
              <a:rPr lang="en-US" dirty="0" smtClean="0"/>
              <a:t> and their Groups </a:t>
            </a:r>
            <a:br>
              <a:rPr lang="en-US" dirty="0" smtClean="0"/>
            </a:br>
            <a:r>
              <a:rPr lang="en-US" dirty="0" smtClean="0"/>
              <a:t>Solution Approach</a:t>
            </a:r>
            <a:endParaRPr lang="en-US" sz="1800" dirty="0"/>
          </a:p>
        </p:txBody>
      </p:sp>
      <p:sp>
        <p:nvSpPr>
          <p:cNvPr id="3" name="Content Placeholder 2"/>
          <p:cNvSpPr>
            <a:spLocks noGrp="1"/>
          </p:cNvSpPr>
          <p:nvPr>
            <p:ph idx="1"/>
          </p:nvPr>
        </p:nvSpPr>
        <p:spPr>
          <a:xfrm>
            <a:off x="469900" y="1582738"/>
            <a:ext cx="8229600" cy="4525962"/>
          </a:xfrm>
        </p:spPr>
        <p:txBody>
          <a:bodyPr>
            <a:normAutofit fontScale="85000" lnSpcReduction="20000"/>
          </a:bodyPr>
          <a:lstStyle/>
          <a:p>
            <a:pPr marL="514350" indent="-514350">
              <a:buFont typeface="+mj-lt"/>
              <a:buAutoNum type="arabicPeriod"/>
              <a:defRPr/>
            </a:pPr>
            <a:r>
              <a:rPr lang="en-US" dirty="0" smtClean="0"/>
              <a:t>Isolate the “user”  </a:t>
            </a:r>
            <a:r>
              <a:rPr lang="en-US" dirty="0" err="1" smtClean="0"/>
              <a:t>objectClass</a:t>
            </a:r>
            <a:endParaRPr lang="en-US" dirty="0" smtClean="0"/>
          </a:p>
          <a:p>
            <a:pPr marL="514350" indent="-514350">
              <a:buFont typeface="+mj-lt"/>
              <a:buAutoNum type="arabicPeriod"/>
              <a:defRPr/>
            </a:pPr>
            <a:r>
              <a:rPr lang="en-US" dirty="0" smtClean="0"/>
              <a:t>Create a short view with the 3 names plus </a:t>
            </a:r>
            <a:r>
              <a:rPr lang="en-US" dirty="0" err="1" smtClean="0"/>
              <a:t>objectClass</a:t>
            </a:r>
            <a:r>
              <a:rPr lang="en-US" dirty="0" smtClean="0"/>
              <a:t> and </a:t>
            </a:r>
            <a:r>
              <a:rPr lang="en-US" dirty="0" err="1" smtClean="0"/>
              <a:t>memberOf</a:t>
            </a:r>
            <a:endParaRPr lang="en-US" dirty="0" smtClean="0"/>
          </a:p>
          <a:p>
            <a:pPr marL="514350" indent="-514350">
              <a:buFont typeface="+mj-lt"/>
              <a:buAutoNum type="arabicPeriod"/>
              <a:defRPr/>
            </a:pPr>
            <a:r>
              <a:rPr lang="en-US" dirty="0" smtClean="0"/>
              <a:t>Count the number of “;”s in </a:t>
            </a:r>
            <a:r>
              <a:rPr lang="en-US" dirty="0" err="1" smtClean="0"/>
              <a:t>memberOf</a:t>
            </a:r>
            <a:endParaRPr lang="en-US" dirty="0" smtClean="0"/>
          </a:p>
          <a:p>
            <a:pPr marL="514350" indent="-514350">
              <a:buFont typeface="+mj-lt"/>
              <a:buAutoNum type="arabicPeriod"/>
              <a:defRPr/>
            </a:pPr>
            <a:r>
              <a:rPr lang="en-US" dirty="0" smtClean="0"/>
              <a:t>STATISTICS ON COUNT of the “;”s, MAX1 plus one will be the most groups for any user</a:t>
            </a:r>
          </a:p>
          <a:p>
            <a:pPr marL="514350" indent="-514350">
              <a:buFont typeface="+mj-lt"/>
              <a:buAutoNum type="arabicPeriod"/>
              <a:defRPr/>
            </a:pPr>
            <a:r>
              <a:rPr lang="en-US" dirty="0" smtClean="0"/>
              <a:t>Create, up to,  MAX1 conditional computed fields,  cycling through 1 or more for each group a user potentially belongs to, </a:t>
            </a:r>
            <a:r>
              <a:rPr lang="en-US" dirty="0" err="1" smtClean="0"/>
              <a:t>SPLITing</a:t>
            </a:r>
            <a:r>
              <a:rPr lang="en-US" dirty="0" smtClean="0"/>
              <a:t> on the “;” , the SPLIT again on “CN=“  (as long as </a:t>
            </a:r>
            <a:r>
              <a:rPr lang="en-US" dirty="0" err="1" smtClean="0"/>
              <a:t>memberOf</a:t>
            </a:r>
            <a:r>
              <a:rPr lang="en-US" dirty="0" smtClean="0"/>
              <a:t> is not blank)</a:t>
            </a:r>
          </a:p>
          <a:p>
            <a:pPr>
              <a:buFontTx/>
              <a:buNone/>
              <a:defRPr/>
            </a:pP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AD – </a:t>
            </a:r>
            <a:r>
              <a:rPr lang="en-US" dirty="0" smtClean="0">
                <a:solidFill>
                  <a:srgbClr val="FF0000"/>
                </a:solidFill>
              </a:rPr>
              <a:t>Groups</a:t>
            </a:r>
            <a:r>
              <a:rPr lang="en-US" dirty="0" smtClean="0"/>
              <a:t> and their Users </a:t>
            </a:r>
            <a:br>
              <a:rPr lang="en-US" dirty="0" smtClean="0"/>
            </a:br>
            <a:r>
              <a:rPr lang="en-US" dirty="0" smtClean="0"/>
              <a:t>Solution Approach</a:t>
            </a:r>
            <a:endParaRPr lang="en-US" sz="1800" dirty="0"/>
          </a:p>
        </p:txBody>
      </p:sp>
      <p:sp>
        <p:nvSpPr>
          <p:cNvPr id="3" name="Content Placeholder 2"/>
          <p:cNvSpPr>
            <a:spLocks noGrp="1"/>
          </p:cNvSpPr>
          <p:nvPr>
            <p:ph idx="1"/>
          </p:nvPr>
        </p:nvSpPr>
        <p:spPr>
          <a:xfrm>
            <a:off x="457200" y="2052638"/>
            <a:ext cx="8229600" cy="4525962"/>
          </a:xfrm>
        </p:spPr>
        <p:txBody>
          <a:bodyPr>
            <a:normAutofit fontScale="70000" lnSpcReduction="20000"/>
          </a:bodyPr>
          <a:lstStyle/>
          <a:p>
            <a:pPr marL="514350" indent="-514350">
              <a:buFont typeface="+mj-lt"/>
              <a:buAutoNum type="arabicPeriod"/>
              <a:defRPr/>
            </a:pPr>
            <a:r>
              <a:rPr lang="en-US" dirty="0" smtClean="0"/>
              <a:t>Create a list of each name where the </a:t>
            </a:r>
            <a:r>
              <a:rPr lang="en-US" dirty="0" err="1" smtClean="0"/>
              <a:t>objectClass</a:t>
            </a:r>
            <a:r>
              <a:rPr lang="en-US" dirty="0" smtClean="0"/>
              <a:t> is “group”</a:t>
            </a:r>
          </a:p>
          <a:p>
            <a:pPr marL="514350" indent="-514350">
              <a:buFont typeface="+mj-lt"/>
              <a:buAutoNum type="arabicPeriod"/>
              <a:defRPr/>
            </a:pPr>
            <a:r>
              <a:rPr lang="en-US" dirty="0" smtClean="0"/>
              <a:t>Read that new file one record at a time, using the name field contents to search the larger AD file, but only where the </a:t>
            </a:r>
            <a:r>
              <a:rPr lang="en-US" dirty="0" err="1" smtClean="0"/>
              <a:t>objectClass</a:t>
            </a:r>
            <a:r>
              <a:rPr lang="en-US" dirty="0" smtClean="0"/>
              <a:t> = “user”</a:t>
            </a:r>
          </a:p>
          <a:p>
            <a:pPr marL="514350" indent="-514350">
              <a:buFont typeface="+mj-lt"/>
              <a:buAutoNum type="arabicPeriod"/>
              <a:defRPr/>
            </a:pPr>
            <a:r>
              <a:rPr lang="en-US" dirty="0" smtClean="0"/>
              <a:t>Create a separate file for each group name, and extract the group name and the user name fields if the group name is found within a users record (in any group, first, second, third…)</a:t>
            </a:r>
          </a:p>
          <a:p>
            <a:pPr marL="514350" indent="-514350">
              <a:buFont typeface="+mj-lt"/>
              <a:buAutoNum type="arabicPeriod"/>
              <a:defRPr/>
            </a:pPr>
            <a:r>
              <a:rPr lang="en-US" dirty="0" smtClean="0"/>
              <a:t>Continue looping through the remaining group names</a:t>
            </a:r>
          </a:p>
          <a:p>
            <a:pPr marL="514350" indent="-514350">
              <a:buFont typeface="+mj-lt"/>
              <a:buAutoNum type="arabicPeriod"/>
              <a:defRPr/>
            </a:pPr>
            <a:r>
              <a:rPr lang="en-US" dirty="0" smtClean="0"/>
              <a:t>Only save the lists that have results (delete empty files)</a:t>
            </a:r>
          </a:p>
          <a:p>
            <a:pPr>
              <a:buFontTx/>
              <a:buNone/>
              <a:defRPr/>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685800" y="322263"/>
            <a:ext cx="7772400" cy="1189037"/>
          </a:xfrm>
        </p:spPr>
        <p:txBody>
          <a:bodyPr/>
          <a:lstStyle/>
          <a:p>
            <a:r>
              <a:rPr lang="en-US" sz="3200" smtClean="0"/>
              <a:t>AD Groups &amp; Users – </a:t>
            </a:r>
            <a:br>
              <a:rPr lang="en-US" sz="3200" smtClean="0"/>
            </a:br>
            <a:r>
              <a:rPr lang="en-US" sz="3200" smtClean="0"/>
              <a:t>Key ACL Command &amp; Functions</a:t>
            </a:r>
          </a:p>
        </p:txBody>
      </p:sp>
      <p:sp>
        <p:nvSpPr>
          <p:cNvPr id="3" name="Content Placeholder 2"/>
          <p:cNvSpPr>
            <a:spLocks noGrp="1"/>
          </p:cNvSpPr>
          <p:nvPr>
            <p:ph idx="1"/>
          </p:nvPr>
        </p:nvSpPr>
        <p:spPr>
          <a:xfrm>
            <a:off x="681038" y="1536700"/>
            <a:ext cx="7772400" cy="4800600"/>
          </a:xfrm>
        </p:spPr>
        <p:txBody>
          <a:bodyPr>
            <a:normAutofit fontScale="62500" lnSpcReduction="20000"/>
          </a:bodyPr>
          <a:lstStyle/>
          <a:p>
            <a:pPr>
              <a:buFontTx/>
              <a:buNone/>
              <a:defRPr/>
            </a:pPr>
            <a:r>
              <a:rPr lang="en-US" dirty="0" smtClean="0"/>
              <a:t>IMPORT DELIMITED ………………………………..</a:t>
            </a:r>
          </a:p>
          <a:p>
            <a:pPr>
              <a:buFontTx/>
              <a:buNone/>
              <a:defRPr/>
            </a:pPr>
            <a:r>
              <a:rPr lang="en-US" dirty="0" smtClean="0"/>
              <a:t>VERIFY ALL</a:t>
            </a:r>
          </a:p>
          <a:p>
            <a:pPr>
              <a:buFontTx/>
              <a:buNone/>
              <a:defRPr/>
            </a:pPr>
            <a:r>
              <a:rPr lang="en-US" dirty="0" smtClean="0"/>
              <a:t>SUMMARIZE ON …..  TO …..</a:t>
            </a:r>
          </a:p>
          <a:p>
            <a:pPr>
              <a:buFontTx/>
              <a:buNone/>
              <a:defRPr/>
            </a:pPr>
            <a:r>
              <a:rPr lang="en-US" dirty="0" smtClean="0"/>
              <a:t>DEFINE FIELD …..  COMPUTED  (conditional) </a:t>
            </a:r>
          </a:p>
          <a:p>
            <a:pPr>
              <a:buFontTx/>
              <a:buNone/>
              <a:defRPr/>
            </a:pPr>
            <a:r>
              <a:rPr lang="en-US" dirty="0" smtClean="0"/>
              <a:t>SET FILTER TO …..</a:t>
            </a:r>
          </a:p>
          <a:p>
            <a:pPr>
              <a:buFontTx/>
              <a:buNone/>
              <a:defRPr/>
            </a:pPr>
            <a:r>
              <a:rPr lang="en-US" dirty="0" smtClean="0"/>
              <a:t>DEFINE REPORT …..                DEFINE COLUMN ……..</a:t>
            </a:r>
          </a:p>
          <a:p>
            <a:pPr>
              <a:buFontTx/>
              <a:buNone/>
              <a:defRPr/>
            </a:pPr>
            <a:r>
              <a:rPr lang="en-US" dirty="0" smtClean="0"/>
              <a:t>OCCURS</a:t>
            </a:r>
          </a:p>
          <a:p>
            <a:pPr>
              <a:buFontTx/>
              <a:buNone/>
              <a:defRPr/>
            </a:pPr>
            <a:r>
              <a:rPr lang="en-US" dirty="0" smtClean="0"/>
              <a:t>NOT ISBLANK</a:t>
            </a:r>
          </a:p>
          <a:p>
            <a:pPr>
              <a:buFontTx/>
              <a:buNone/>
              <a:defRPr/>
            </a:pPr>
            <a:r>
              <a:rPr lang="en-US" dirty="0" smtClean="0"/>
              <a:t>STATISTICS ON    ……                ASSIGN …….. = MAX1</a:t>
            </a:r>
          </a:p>
          <a:p>
            <a:pPr>
              <a:buFontTx/>
              <a:buNone/>
              <a:defRPr/>
            </a:pPr>
            <a:r>
              <a:rPr lang="en-US" dirty="0" smtClean="0"/>
              <a:t>DO SCRIPT ….. WHILE ……..</a:t>
            </a:r>
          </a:p>
          <a:p>
            <a:pPr>
              <a:buFontTx/>
              <a:buNone/>
              <a:defRPr/>
            </a:pPr>
            <a:r>
              <a:rPr lang="en-US" dirty="0" smtClean="0"/>
              <a:t>SUBSTR(SPLIT(SPLIT( ………….)…….) ……)</a:t>
            </a:r>
          </a:p>
          <a:p>
            <a:pPr>
              <a:buFontTx/>
              <a:buNone/>
              <a:defRPr/>
            </a:pPr>
            <a:r>
              <a:rPr lang="en-US" dirty="0" smtClean="0"/>
              <a:t>LOCATE RECORD</a:t>
            </a:r>
          </a:p>
          <a:p>
            <a:pPr>
              <a:buFontTx/>
              <a:buNone/>
              <a:defRPr/>
            </a:pPr>
            <a:r>
              <a:rPr lang="en-US" dirty="0" smtClean="0"/>
              <a:t>EXTRACT FIELDS ………. TO ……… IF………..FIND(……, &lt;</a:t>
            </a:r>
            <a:r>
              <a:rPr lang="en-US" dirty="0" err="1" smtClean="0"/>
              <a:t>groupname</a:t>
            </a:r>
            <a:r>
              <a:rPr lang="en-US" dirty="0" smtClean="0"/>
              <a:t>&gt;)</a:t>
            </a:r>
          </a:p>
          <a:p>
            <a:pPr>
              <a:buFontTx/>
              <a:buNone/>
              <a:defRPr/>
            </a:pPr>
            <a:r>
              <a:rPr lang="en-US" dirty="0" smtClean="0"/>
              <a:t>DELETE ….. IF …..                      DELETE FORMAT …… IF…..</a:t>
            </a:r>
          </a:p>
          <a:p>
            <a:pPr>
              <a:buFontTx/>
              <a:buNone/>
              <a:defRPr/>
            </a:pPr>
            <a:endParaRPr lang="en-US" dirty="0" smtClean="0"/>
          </a:p>
          <a:p>
            <a:pPr>
              <a:buFontTx/>
              <a:buNone/>
              <a:defRPr/>
            </a:pPr>
            <a:endParaRPr lang="en-US" dirty="0" smtClean="0"/>
          </a:p>
          <a:p>
            <a:pPr marL="514350" indent="-514350">
              <a:buFont typeface="+mj-lt"/>
              <a:buAutoNum type="arabicPeriod"/>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2000"/>
                                        <p:tgtEl>
                                          <p:spTgt spid="3">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2000"/>
                                        <p:tgtEl>
                                          <p:spTgt spid="3">
                                            <p:txEl>
                                              <p:pRg st="12" end="12"/>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2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468313"/>
            <a:ext cx="7772400" cy="1143000"/>
          </a:xfrm>
        </p:spPr>
        <p:txBody>
          <a:bodyPr/>
          <a:lstStyle/>
          <a:p>
            <a:pPr eaLnBrk="1" hangingPunct="1"/>
            <a:r>
              <a:rPr lang="en-US" sz="2800" dirty="0"/>
              <a:t>Computer Fraud Casebook , The Bytes that Bite 2009 </a:t>
            </a:r>
            <a:r>
              <a:rPr lang="en-US" sz="2800" dirty="0" smtClean="0"/>
              <a:t>AAF</a:t>
            </a:r>
            <a:br>
              <a:rPr lang="en-US" sz="2800" dirty="0" smtClean="0"/>
            </a:br>
            <a:r>
              <a:rPr lang="en-US" sz="2800" dirty="0" smtClean="0"/>
              <a:t> </a:t>
            </a:r>
            <a:r>
              <a:rPr lang="en-US" sz="2800" dirty="0"/>
              <a:t>Joseph T Wells </a:t>
            </a:r>
            <a:r>
              <a:rPr lang="en-US" sz="2800" dirty="0" smtClean="0"/>
              <a:t>,Wiley </a:t>
            </a:r>
            <a:r>
              <a:rPr lang="en-US" sz="2800" dirty="0"/>
              <a:t>&amp; Sons </a:t>
            </a:r>
            <a:r>
              <a:rPr lang="en-US" sz="2800" dirty="0" err="1" smtClean="0"/>
              <a:t>Inc</a:t>
            </a:r>
            <a:endParaRPr lang="en-US" sz="2800" dirty="0" smtClean="0"/>
          </a:p>
        </p:txBody>
      </p:sp>
      <p:sp>
        <p:nvSpPr>
          <p:cNvPr id="36867" name="Rectangle 3"/>
          <p:cNvSpPr>
            <a:spLocks noGrp="1" noChangeArrowheads="1"/>
          </p:cNvSpPr>
          <p:nvPr>
            <p:ph type="body" idx="1"/>
          </p:nvPr>
        </p:nvSpPr>
        <p:spPr>
          <a:xfrm>
            <a:off x="685800" y="1492250"/>
            <a:ext cx="7772400" cy="4432300"/>
          </a:xfrm>
        </p:spPr>
        <p:txBody>
          <a:bodyPr/>
          <a:lstStyle/>
          <a:p>
            <a:pPr eaLnBrk="1" hangingPunct="1"/>
            <a:r>
              <a:rPr lang="en-US" sz="200" dirty="0" smtClean="0">
                <a:hlinkClick r:id="rId2"/>
              </a:rPr>
              <a:t>www.acfe.com</a:t>
            </a:r>
            <a:r>
              <a:rPr lang="en-US" sz="200" dirty="0" smtClean="0"/>
              <a:t>  </a:t>
            </a:r>
            <a:r>
              <a:rPr lang="en-US" sz="200" dirty="0" err="1" smtClean="0"/>
              <a:t>Assn</a:t>
            </a:r>
            <a:r>
              <a:rPr lang="en-US" sz="200" dirty="0" smtClean="0"/>
              <a:t> of Certified Fraud Examiners</a:t>
            </a:r>
          </a:p>
          <a:p>
            <a:pPr eaLnBrk="1" hangingPunct="1"/>
            <a:r>
              <a:rPr lang="en-US" sz="200" dirty="0" smtClean="0"/>
              <a:t>ACFE 2008 Report to the Nation on Occupational Fraud and Abuse</a:t>
            </a:r>
          </a:p>
          <a:p>
            <a:pPr eaLnBrk="1" hangingPunct="1"/>
            <a:r>
              <a:rPr lang="en-US" sz="200" baseline="30000" dirty="0" smtClean="0"/>
              <a:t>(1) </a:t>
            </a:r>
            <a:r>
              <a:rPr lang="en-US" sz="200" dirty="0" smtClean="0"/>
              <a:t>“Forensic Accounting and Fraud Examination” </a:t>
            </a:r>
            <a:r>
              <a:rPr lang="en-US" sz="200" dirty="0" err="1" smtClean="0"/>
              <a:t>Kranacher</a:t>
            </a:r>
            <a:r>
              <a:rPr lang="en-US" sz="200" dirty="0" smtClean="0"/>
              <a:t>, Riley, Wells,  Wiley 2011</a:t>
            </a:r>
          </a:p>
          <a:p>
            <a:pPr eaLnBrk="1" hangingPunct="1"/>
            <a:r>
              <a:rPr lang="en-US" dirty="0" smtClean="0"/>
              <a:t>Overwhelmingly, excessive logical access (see earlier slides)</a:t>
            </a:r>
          </a:p>
          <a:p>
            <a:pPr lvl="1" eaLnBrk="1" hangingPunct="1"/>
            <a:r>
              <a:rPr lang="en-US" dirty="0" smtClean="0"/>
              <a:t>Weak passwords</a:t>
            </a:r>
          </a:p>
          <a:p>
            <a:pPr lvl="1" eaLnBrk="1" hangingPunct="1"/>
            <a:r>
              <a:rPr lang="en-US" dirty="0" smtClean="0"/>
              <a:t>Functionality expansion over years</a:t>
            </a:r>
          </a:p>
          <a:p>
            <a:pPr eaLnBrk="1" hangingPunct="1"/>
            <a:r>
              <a:rPr lang="en-US" dirty="0" smtClean="0"/>
              <a:t>Theft of IT Assets</a:t>
            </a:r>
          </a:p>
          <a:p>
            <a:pPr eaLnBrk="1" hangingPunct="1"/>
            <a:r>
              <a:rPr lang="en-US" dirty="0" smtClean="0"/>
              <a:t>Use of IT Assets (webhosting)</a:t>
            </a:r>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xmlns="" val="33660364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468313"/>
            <a:ext cx="7772400" cy="1143000"/>
          </a:xfrm>
        </p:spPr>
        <p:txBody>
          <a:bodyPr/>
          <a:lstStyle/>
          <a:p>
            <a:pPr eaLnBrk="1" hangingPunct="1"/>
            <a:r>
              <a:rPr lang="en-US" sz="2800" dirty="0" smtClean="0"/>
              <a:t>Something free from a magazine</a:t>
            </a:r>
            <a:br>
              <a:rPr lang="en-US" sz="2800" dirty="0" smtClean="0"/>
            </a:br>
            <a:r>
              <a:rPr lang="en-US" sz="2800" dirty="0" smtClean="0"/>
              <a:t> </a:t>
            </a:r>
            <a:r>
              <a:rPr lang="en-US" sz="2800" dirty="0" err="1" smtClean="0"/>
              <a:t>Webkey</a:t>
            </a:r>
            <a:r>
              <a:rPr lang="en-US" sz="2800" dirty="0" smtClean="0"/>
              <a:t>, or your doctor/hospital</a:t>
            </a:r>
          </a:p>
        </p:txBody>
      </p:sp>
      <p:sp>
        <p:nvSpPr>
          <p:cNvPr id="36867" name="Rectangle 3"/>
          <p:cNvSpPr>
            <a:spLocks noGrp="1" noChangeArrowheads="1"/>
          </p:cNvSpPr>
          <p:nvPr>
            <p:ph type="body" idx="1"/>
          </p:nvPr>
        </p:nvSpPr>
        <p:spPr>
          <a:xfrm>
            <a:off x="589493" y="1519538"/>
            <a:ext cx="7772400" cy="4432300"/>
          </a:xfrm>
        </p:spPr>
        <p:txBody>
          <a:bodyPr/>
          <a:lstStyle/>
          <a:p>
            <a:pPr eaLnBrk="1" hangingPunct="1"/>
            <a:r>
              <a:rPr lang="en-US" sz="200" dirty="0" smtClean="0">
                <a:hlinkClick r:id="rId2"/>
              </a:rPr>
              <a:t>www.acfe.com</a:t>
            </a:r>
            <a:r>
              <a:rPr lang="en-US" sz="200" dirty="0" smtClean="0"/>
              <a:t>  </a:t>
            </a:r>
            <a:r>
              <a:rPr lang="en-US" sz="200" dirty="0" err="1" smtClean="0"/>
              <a:t>Assn</a:t>
            </a:r>
            <a:r>
              <a:rPr lang="en-US" sz="200" dirty="0" smtClean="0"/>
              <a:t> of Certified Fraud Examiners</a:t>
            </a:r>
          </a:p>
          <a:p>
            <a:pPr eaLnBrk="1" hangingPunct="1"/>
            <a:r>
              <a:rPr lang="en-US" sz="200" dirty="0" smtClean="0"/>
              <a:t>ACFE 2008 Report to the Nation on Occupational Fraud and Abuse</a:t>
            </a:r>
          </a:p>
          <a:p>
            <a:pPr eaLnBrk="1" hangingPunct="1"/>
            <a:r>
              <a:rPr lang="en-US" sz="200" baseline="30000" dirty="0" smtClean="0"/>
              <a:t>(1) </a:t>
            </a:r>
            <a:r>
              <a:rPr lang="en-US" sz="200" dirty="0" smtClean="0"/>
              <a:t>“Forensic Accounting and Fraud Examination” </a:t>
            </a:r>
            <a:r>
              <a:rPr lang="en-US" sz="200" dirty="0" err="1" smtClean="0"/>
              <a:t>Kranacher</a:t>
            </a:r>
            <a:r>
              <a:rPr lang="en-US" sz="200" dirty="0" smtClean="0"/>
              <a:t>, Riley, Wells,  Wiley 2011</a:t>
            </a:r>
          </a:p>
          <a:p>
            <a:pPr eaLnBrk="1" hangingPunct="1"/>
            <a:r>
              <a:rPr lang="en-US" dirty="0" smtClean="0"/>
              <a:t>USB devices, acts like a peripheral instead of a USB</a:t>
            </a:r>
          </a:p>
          <a:p>
            <a:pPr eaLnBrk="1" hangingPunct="1"/>
            <a:r>
              <a:rPr lang="en-US" dirty="0" smtClean="0"/>
              <a:t>Provider </a:t>
            </a:r>
            <a:r>
              <a:rPr lang="en-US" dirty="0" err="1" smtClean="0"/>
              <a:t>WebKeys</a:t>
            </a:r>
            <a:r>
              <a:rPr lang="en-US" dirty="0" smtClean="0"/>
              <a:t> webkey.com</a:t>
            </a:r>
          </a:p>
          <a:p>
            <a:pPr eaLnBrk="1" hangingPunct="1"/>
            <a:r>
              <a:rPr lang="en-US" dirty="0">
                <a:hlinkClick r:id="rId3"/>
              </a:rPr>
              <a:t>http://</a:t>
            </a:r>
            <a:r>
              <a:rPr lang="en-US" dirty="0" smtClean="0">
                <a:hlinkClick r:id="rId3"/>
              </a:rPr>
              <a:t>www.nebraskacert.org/CSF/CSF-LT-Aug2011.pdf</a:t>
            </a:r>
            <a:r>
              <a:rPr lang="en-US" dirty="0" smtClean="0"/>
              <a:t> </a:t>
            </a:r>
            <a:br>
              <a:rPr lang="en-US" dirty="0" smtClean="0"/>
            </a:br>
            <a:r>
              <a:rPr lang="en-US" dirty="0" smtClean="0"/>
              <a:t>Aaron </a:t>
            </a:r>
            <a:r>
              <a:rPr lang="en-US" dirty="0" err="1" smtClean="0"/>
              <a:t>Hiltgen</a:t>
            </a:r>
            <a:r>
              <a:rPr lang="en-US" dirty="0" smtClean="0"/>
              <a:t> UNO research student</a:t>
            </a:r>
          </a:p>
          <a:p>
            <a:pPr eaLnBrk="1" hangingPunct="1"/>
            <a:r>
              <a:rPr lang="en-US" dirty="0" smtClean="0"/>
              <a:t>Also QR’s </a:t>
            </a:r>
            <a:br>
              <a:rPr lang="en-US" dirty="0" smtClean="0"/>
            </a:br>
            <a:endParaRPr lang="en-US" dirty="0" smtClean="0"/>
          </a:p>
          <a:p>
            <a:pPr eaLnBrk="1" hangingPunct="1"/>
            <a:endParaRPr lang="en-US" dirty="0" smtClean="0"/>
          </a:p>
          <a:p>
            <a:pPr eaLnBrk="1" hangingPunct="1"/>
            <a:endParaRPr lang="en-US" dirty="0" smtClean="0"/>
          </a:p>
          <a:p>
            <a:pPr eaLnBrk="1" hangingPunct="1"/>
            <a:endParaRPr lang="en-US" dirty="0" smtClean="0"/>
          </a:p>
        </p:txBody>
      </p:sp>
      <p:pic>
        <p:nvPicPr>
          <p:cNvPr id="2" name="Picture 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647184" y="5123329"/>
            <a:ext cx="1657018" cy="1657018"/>
          </a:xfrm>
          <a:prstGeom prst="rect">
            <a:avLst/>
          </a:prstGeom>
        </p:spPr>
      </p:pic>
    </p:spTree>
    <p:extLst>
      <p:ext uri="{BB962C8B-B14F-4D97-AF65-F5344CB8AC3E}">
        <p14:creationId xmlns:p14="http://schemas.microsoft.com/office/powerpoint/2010/main" xmlns="" val="16794710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96913" y="282575"/>
            <a:ext cx="7772400" cy="803275"/>
          </a:xfrm>
        </p:spPr>
        <p:txBody>
          <a:bodyPr/>
          <a:lstStyle/>
          <a:p>
            <a:pPr eaLnBrk="1" hangingPunct="1"/>
            <a:r>
              <a:rPr lang="en-US" smtClean="0"/>
              <a:t>Recap</a:t>
            </a:r>
          </a:p>
        </p:txBody>
      </p:sp>
      <p:sp>
        <p:nvSpPr>
          <p:cNvPr id="35843" name="Rectangle 3"/>
          <p:cNvSpPr>
            <a:spLocks noGrp="1" noChangeArrowheads="1"/>
          </p:cNvSpPr>
          <p:nvPr>
            <p:ph type="body" idx="1"/>
          </p:nvPr>
        </p:nvSpPr>
        <p:spPr>
          <a:xfrm>
            <a:off x="644525" y="941388"/>
            <a:ext cx="7772400" cy="4921250"/>
          </a:xfrm>
        </p:spPr>
        <p:txBody>
          <a:bodyPr/>
          <a:lstStyle/>
          <a:p>
            <a:pPr eaLnBrk="1" hangingPunct="1">
              <a:lnSpc>
                <a:spcPct val="90000"/>
              </a:lnSpc>
              <a:buFont typeface="Wingdings" pitchFamily="2" charset="2"/>
              <a:buChar char="Ø"/>
            </a:pPr>
            <a:r>
              <a:rPr lang="en-US" sz="2800" smtClean="0"/>
              <a:t>Some tests are not complex</a:t>
            </a:r>
          </a:p>
          <a:p>
            <a:pPr eaLnBrk="1" hangingPunct="1">
              <a:lnSpc>
                <a:spcPct val="90000"/>
              </a:lnSpc>
              <a:buFont typeface="Wingdings" pitchFamily="2" charset="2"/>
              <a:buChar char="Ø"/>
            </a:pPr>
            <a:r>
              <a:rPr lang="en-US" sz="2800" smtClean="0"/>
              <a:t>Some are more complex, usually the challenging part is multiple file processing</a:t>
            </a:r>
          </a:p>
          <a:p>
            <a:pPr eaLnBrk="1" hangingPunct="1">
              <a:lnSpc>
                <a:spcPct val="90000"/>
              </a:lnSpc>
              <a:buFont typeface="Wingdings" pitchFamily="2" charset="2"/>
              <a:buChar char="Ø"/>
            </a:pPr>
            <a:r>
              <a:rPr lang="en-US" sz="2800" smtClean="0"/>
              <a:t>Scripting can ease the time involved</a:t>
            </a:r>
          </a:p>
          <a:p>
            <a:pPr eaLnBrk="1" hangingPunct="1">
              <a:lnSpc>
                <a:spcPct val="90000"/>
              </a:lnSpc>
              <a:buFont typeface="Wingdings" pitchFamily="2" charset="2"/>
              <a:buChar char="Ø"/>
            </a:pPr>
            <a:r>
              <a:rPr lang="en-US" sz="2800" smtClean="0"/>
              <a:t>Scheduling can make the assessment continuous/periodic</a:t>
            </a:r>
          </a:p>
          <a:p>
            <a:pPr eaLnBrk="1" hangingPunct="1">
              <a:lnSpc>
                <a:spcPct val="90000"/>
              </a:lnSpc>
              <a:buFont typeface="Wingdings" pitchFamily="2" charset="2"/>
              <a:buChar char="Ø"/>
            </a:pPr>
            <a:r>
              <a:rPr lang="en-US" sz="2800" smtClean="0"/>
              <a:t>Look at the data in more than one way</a:t>
            </a:r>
          </a:p>
          <a:p>
            <a:pPr eaLnBrk="1" hangingPunct="1">
              <a:lnSpc>
                <a:spcPct val="90000"/>
              </a:lnSpc>
              <a:buFont typeface="Wingdings" pitchFamily="2" charset="2"/>
              <a:buChar char="Ø"/>
            </a:pPr>
            <a:r>
              <a:rPr lang="en-US" sz="2800" smtClean="0"/>
              <a:t>Exceptions may explain other exceptions</a:t>
            </a:r>
          </a:p>
          <a:p>
            <a:pPr eaLnBrk="1" hangingPunct="1">
              <a:lnSpc>
                <a:spcPct val="90000"/>
              </a:lnSpc>
              <a:buFont typeface="Wingdings" pitchFamily="2" charset="2"/>
              <a:buChar char="Ø"/>
            </a:pPr>
            <a:r>
              <a:rPr lang="en-US" sz="2800" smtClean="0"/>
              <a:t>Don’t quit on imperfect data</a:t>
            </a:r>
          </a:p>
          <a:p>
            <a:pPr eaLnBrk="1" hangingPunct="1">
              <a:lnSpc>
                <a:spcPct val="90000"/>
              </a:lnSpc>
              <a:buFont typeface="Wingdings" pitchFamily="2" charset="2"/>
              <a:buChar char="Ø"/>
            </a:pPr>
            <a:r>
              <a:rPr lang="en-US" sz="2800" smtClean="0"/>
              <a:t>Who,What,When,Where, Why (difficult)</a:t>
            </a:r>
          </a:p>
          <a:p>
            <a:pPr eaLnBrk="1" hangingPunct="1">
              <a:lnSpc>
                <a:spcPct val="90000"/>
              </a:lnSpc>
              <a:buFont typeface="Wingdings" pitchFamily="2" charset="2"/>
              <a:buChar char="Ø"/>
            </a:pPr>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468313"/>
            <a:ext cx="7772400" cy="1143000"/>
          </a:xfrm>
        </p:spPr>
        <p:txBody>
          <a:bodyPr/>
          <a:lstStyle/>
          <a:p>
            <a:pPr eaLnBrk="1" hangingPunct="1"/>
            <a:r>
              <a:rPr lang="en-US" smtClean="0"/>
              <a:t>References/Resources</a:t>
            </a:r>
          </a:p>
        </p:txBody>
      </p:sp>
      <p:sp>
        <p:nvSpPr>
          <p:cNvPr id="36867" name="Rectangle 3"/>
          <p:cNvSpPr>
            <a:spLocks noGrp="1" noChangeArrowheads="1"/>
          </p:cNvSpPr>
          <p:nvPr>
            <p:ph type="body" idx="1"/>
          </p:nvPr>
        </p:nvSpPr>
        <p:spPr>
          <a:xfrm>
            <a:off x="685800" y="1492250"/>
            <a:ext cx="7772400" cy="4432300"/>
          </a:xfrm>
        </p:spPr>
        <p:txBody>
          <a:bodyPr/>
          <a:lstStyle/>
          <a:p>
            <a:pPr eaLnBrk="1" hangingPunct="1"/>
            <a:r>
              <a:rPr lang="en-US" sz="2000" smtClean="0">
                <a:hlinkClick r:id="rId2"/>
              </a:rPr>
              <a:t>www.acfe.com</a:t>
            </a:r>
            <a:r>
              <a:rPr lang="en-US" sz="2000" smtClean="0"/>
              <a:t>  Assn of Certified Fraud Examiners</a:t>
            </a:r>
          </a:p>
          <a:p>
            <a:pPr eaLnBrk="1" hangingPunct="1"/>
            <a:r>
              <a:rPr lang="en-US" sz="2000" smtClean="0"/>
              <a:t>ACFE 2008 Report to the Nation on Occupational Fraud and Abuse</a:t>
            </a:r>
          </a:p>
          <a:p>
            <a:pPr eaLnBrk="1" hangingPunct="1"/>
            <a:r>
              <a:rPr lang="en-US" sz="2000" baseline="30000" smtClean="0"/>
              <a:t>(1) </a:t>
            </a:r>
            <a:r>
              <a:rPr lang="en-US" sz="2000" smtClean="0"/>
              <a:t>“Forensic Accounting and Fraud Examination” Kranacher, Riley, Wells,  Wiley 2011</a:t>
            </a:r>
          </a:p>
          <a:p>
            <a:pPr eaLnBrk="1" hangingPunct="1"/>
            <a:r>
              <a:rPr lang="en-US" sz="2000" smtClean="0"/>
              <a:t>“Fraud Analysis Techniques Using ACL” Coderre, Wiley 2009</a:t>
            </a:r>
          </a:p>
          <a:p>
            <a:pPr eaLnBrk="1" hangingPunct="1"/>
            <a:r>
              <a:rPr lang="en-US" sz="2000" smtClean="0"/>
              <a:t>IIA (Deloitte) Fraud Data Analysis Class - http://www.theiia.org/training/index.cfm?act=seminar.detail&amp;semID=199</a:t>
            </a:r>
            <a:endParaRPr lang="en-US" sz="2800" smtClean="0"/>
          </a:p>
          <a:p>
            <a:pPr eaLnBrk="1" hangingPunct="1"/>
            <a:r>
              <a:rPr lang="en-US" sz="2000" smtClean="0"/>
              <a:t>ACL Fraud Data Analysis Class - </a:t>
            </a:r>
            <a:r>
              <a:rPr lang="en-US" sz="2000" smtClean="0">
                <a:hlinkClick r:id="rId3"/>
              </a:rPr>
              <a:t>http://www.acl.com/pdfs/Training_252.pdf</a:t>
            </a:r>
            <a:r>
              <a:rPr lang="en-US" sz="2000" smtClean="0"/>
              <a:t> </a:t>
            </a:r>
          </a:p>
          <a:p>
            <a:pPr eaLnBrk="1" hangingPunct="1"/>
            <a:r>
              <a:rPr lang="en-US" sz="2000" smtClean="0"/>
              <a:t>Cressy, Albrecht, Hollinger &amp; Clark</a:t>
            </a:r>
            <a:endParaRPr lang="en-US" sz="2400" smtClean="0"/>
          </a:p>
          <a:p>
            <a:pPr eaLnBrk="1" hangingPunct="1"/>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468313"/>
            <a:ext cx="7772400" cy="1143000"/>
          </a:xfrm>
        </p:spPr>
        <p:txBody>
          <a:bodyPr/>
          <a:lstStyle/>
          <a:p>
            <a:pPr eaLnBrk="1" hangingPunct="1"/>
            <a:r>
              <a:rPr lang="en-US" smtClean="0"/>
              <a:t>Characteristics of Fraud</a:t>
            </a:r>
          </a:p>
        </p:txBody>
      </p:sp>
      <p:sp>
        <p:nvSpPr>
          <p:cNvPr id="6147" name="Rectangle 3"/>
          <p:cNvSpPr>
            <a:spLocks noGrp="1" noChangeArrowheads="1"/>
          </p:cNvSpPr>
          <p:nvPr>
            <p:ph type="body" idx="1"/>
          </p:nvPr>
        </p:nvSpPr>
        <p:spPr>
          <a:xfrm>
            <a:off x="685800" y="1492250"/>
            <a:ext cx="7772400" cy="4432300"/>
          </a:xfrm>
        </p:spPr>
        <p:txBody>
          <a:bodyPr/>
          <a:lstStyle/>
          <a:p>
            <a:pPr eaLnBrk="1" hangingPunct="1"/>
            <a:r>
              <a:rPr lang="en-US" smtClean="0"/>
              <a:t>The What </a:t>
            </a:r>
            <a:r>
              <a:rPr lang="en-US" baseline="30000" smtClean="0"/>
              <a:t>(1)</a:t>
            </a:r>
          </a:p>
          <a:p>
            <a:pPr lvl="1" eaLnBrk="1" hangingPunct="1">
              <a:buFont typeface="Wingdings" pitchFamily="2" charset="2"/>
              <a:buChar char="Ø"/>
            </a:pPr>
            <a:r>
              <a:rPr lang="en-US" smtClean="0"/>
              <a:t>Enrichment of the perp (damages)</a:t>
            </a:r>
          </a:p>
          <a:p>
            <a:pPr lvl="1" eaLnBrk="1" hangingPunct="1">
              <a:buFont typeface="Wingdings" pitchFamily="2" charset="2"/>
              <a:buChar char="Ø"/>
            </a:pPr>
            <a:r>
              <a:rPr lang="en-US" smtClean="0"/>
              <a:t>Deception and reliance thereon</a:t>
            </a:r>
          </a:p>
          <a:p>
            <a:pPr lvl="1" eaLnBrk="1" hangingPunct="1">
              <a:buFont typeface="Wingdings" pitchFamily="2" charset="2"/>
              <a:buChar char="Ø"/>
            </a:pPr>
            <a:r>
              <a:rPr lang="en-US" smtClean="0"/>
              <a:t>Concealment or Omission</a:t>
            </a:r>
          </a:p>
          <a:p>
            <a:pPr eaLnBrk="1" hangingPunct="1"/>
            <a:r>
              <a:rPr lang="en-US" smtClean="0"/>
              <a:t>The Triangle of Why </a:t>
            </a:r>
            <a:r>
              <a:rPr lang="en-US" baseline="30000" smtClean="0"/>
              <a:t>(1)</a:t>
            </a:r>
            <a:endParaRPr lang="en-US" smtClean="0"/>
          </a:p>
          <a:p>
            <a:pPr lvl="1" eaLnBrk="1" hangingPunct="1">
              <a:buFont typeface="Wingdings" pitchFamily="2" charset="2"/>
              <a:buChar char="Ø"/>
            </a:pPr>
            <a:r>
              <a:rPr lang="en-US" smtClean="0"/>
              <a:t>Incentive (motive) or Pressure </a:t>
            </a:r>
          </a:p>
          <a:p>
            <a:pPr lvl="1" eaLnBrk="1" hangingPunct="1">
              <a:buFont typeface="Wingdings" pitchFamily="2" charset="2"/>
              <a:buChar char="Ø"/>
            </a:pPr>
            <a:r>
              <a:rPr lang="en-US" smtClean="0"/>
              <a:t>Opportunity</a:t>
            </a:r>
          </a:p>
          <a:p>
            <a:pPr lvl="1" eaLnBrk="1" hangingPunct="1">
              <a:buFont typeface="Wingdings" pitchFamily="2" charset="2"/>
              <a:buChar char="Ø"/>
            </a:pPr>
            <a:r>
              <a:rPr lang="en-US" smtClean="0"/>
              <a:t>Rationalization (money, ideology, ego, coercion)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468313"/>
            <a:ext cx="7772400" cy="1143000"/>
          </a:xfrm>
        </p:spPr>
        <p:txBody>
          <a:bodyPr/>
          <a:lstStyle/>
          <a:p>
            <a:pPr eaLnBrk="1" hangingPunct="1"/>
            <a:r>
              <a:rPr lang="en-US" smtClean="0"/>
              <a:t>Characteristics of Fraud</a:t>
            </a:r>
          </a:p>
        </p:txBody>
      </p:sp>
      <p:sp>
        <p:nvSpPr>
          <p:cNvPr id="7171" name="Rectangle 3"/>
          <p:cNvSpPr>
            <a:spLocks noGrp="1" noChangeArrowheads="1"/>
          </p:cNvSpPr>
          <p:nvPr>
            <p:ph type="body" idx="1"/>
          </p:nvPr>
        </p:nvSpPr>
        <p:spPr>
          <a:xfrm>
            <a:off x="685800" y="1492250"/>
            <a:ext cx="7772400" cy="4432300"/>
          </a:xfrm>
        </p:spPr>
        <p:txBody>
          <a:bodyPr/>
          <a:lstStyle/>
          <a:p>
            <a:pPr eaLnBrk="1" hangingPunct="1"/>
            <a:r>
              <a:rPr lang="en-US" sz="2800" smtClean="0"/>
              <a:t>The Who </a:t>
            </a:r>
            <a:r>
              <a:rPr lang="en-US" sz="1100" smtClean="0"/>
              <a:t>ACFE 2008 Report to the Nation on Occupational Fraud and Abuse</a:t>
            </a:r>
            <a:endParaRPr lang="en-US" sz="2800" smtClean="0"/>
          </a:p>
          <a:p>
            <a:pPr lvl="1" eaLnBrk="1" hangingPunct="1">
              <a:buFont typeface="Wingdings" pitchFamily="2" charset="2"/>
              <a:buChar char="Ø"/>
            </a:pPr>
            <a:r>
              <a:rPr lang="en-US" sz="2400" smtClean="0"/>
              <a:t> Internal, Trusted, 64% one person fraud</a:t>
            </a:r>
          </a:p>
          <a:p>
            <a:pPr lvl="1" eaLnBrk="1" hangingPunct="1">
              <a:buFont typeface="Wingdings" pitchFamily="2" charset="2"/>
              <a:buChar char="Ø"/>
            </a:pPr>
            <a:r>
              <a:rPr lang="en-US" sz="2400" smtClean="0"/>
              <a:t> Males cases resulted in larger losses</a:t>
            </a:r>
          </a:p>
          <a:p>
            <a:pPr lvl="1" eaLnBrk="1" hangingPunct="1">
              <a:buFont typeface="Wingdings" pitchFamily="2" charset="2"/>
              <a:buChar char="Ø"/>
            </a:pPr>
            <a:r>
              <a:rPr lang="en-US" sz="2400" smtClean="0"/>
              <a:t> 67% educated and had larger losses, 33% of perps had no college, </a:t>
            </a:r>
          </a:p>
          <a:p>
            <a:pPr lvl="1" eaLnBrk="1" hangingPunct="1">
              <a:buFont typeface="Wingdings" pitchFamily="2" charset="2"/>
              <a:buChar char="Ø"/>
            </a:pPr>
            <a:r>
              <a:rPr lang="en-US" sz="2400" smtClean="0"/>
              <a:t> 6-10 years with the company had largest losses</a:t>
            </a:r>
          </a:p>
          <a:p>
            <a:pPr lvl="1" eaLnBrk="1" hangingPunct="1">
              <a:buFont typeface="Wingdings" pitchFamily="2" charset="2"/>
              <a:buChar char="Ø"/>
            </a:pPr>
            <a:r>
              <a:rPr lang="en-US" sz="2400" smtClean="0"/>
              <a:t> 87% First fraud (no prior charges or convictions)</a:t>
            </a:r>
          </a:p>
          <a:p>
            <a:pPr eaLnBrk="1" hangingPunct="1">
              <a:buFont typeface="Wingdings" pitchFamily="2" charset="2"/>
              <a:buChar char="Ø"/>
            </a:pPr>
            <a:r>
              <a:rPr lang="en-US" sz="2400" smtClean="0"/>
              <a:t>When anytime, Where your organization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685800" y="468313"/>
            <a:ext cx="7772400" cy="1143000"/>
          </a:xfrm>
        </p:spPr>
        <p:txBody>
          <a:bodyPr/>
          <a:lstStyle/>
          <a:p>
            <a:pPr eaLnBrk="1" hangingPunct="1"/>
            <a:r>
              <a:rPr lang="en-US" sz="3600" smtClean="0"/>
              <a:t>Manifestation of Fraud in Data</a:t>
            </a:r>
          </a:p>
        </p:txBody>
      </p:sp>
      <p:sp>
        <p:nvSpPr>
          <p:cNvPr id="8195" name="Rectangle 3"/>
          <p:cNvSpPr>
            <a:spLocks noGrp="1" noChangeArrowheads="1"/>
          </p:cNvSpPr>
          <p:nvPr>
            <p:ph type="body" idx="4294967295"/>
          </p:nvPr>
        </p:nvSpPr>
        <p:spPr>
          <a:xfrm>
            <a:off x="685800" y="1492250"/>
            <a:ext cx="7772400" cy="4432300"/>
          </a:xfrm>
        </p:spPr>
        <p:txBody>
          <a:bodyPr/>
          <a:lstStyle/>
          <a:p>
            <a:pPr eaLnBrk="1" hangingPunct="1">
              <a:lnSpc>
                <a:spcPct val="90000"/>
              </a:lnSpc>
            </a:pPr>
            <a:r>
              <a:rPr lang="en-US" smtClean="0"/>
              <a:t>Direct (altered or faked records)</a:t>
            </a:r>
          </a:p>
          <a:p>
            <a:pPr lvl="1" eaLnBrk="1" hangingPunct="1">
              <a:lnSpc>
                <a:spcPct val="90000"/>
              </a:lnSpc>
              <a:buFont typeface="Wingdings" pitchFamily="2" charset="2"/>
              <a:buChar char="Ø"/>
            </a:pPr>
            <a:r>
              <a:rPr lang="en-US" smtClean="0"/>
              <a:t> </a:t>
            </a:r>
            <a:r>
              <a:rPr lang="en-US" sz="2400" smtClean="0"/>
              <a:t>the organizations records have been changed or fictitious record(s) created</a:t>
            </a:r>
          </a:p>
          <a:p>
            <a:pPr lvl="1" eaLnBrk="1" hangingPunct="1">
              <a:lnSpc>
                <a:spcPct val="90000"/>
              </a:lnSpc>
              <a:buFont typeface="Wingdings" pitchFamily="2" charset="2"/>
              <a:buChar char="Ø"/>
            </a:pPr>
            <a:r>
              <a:rPr lang="en-US" sz="2400" smtClean="0"/>
              <a:t> search for unusual data behavior and compare to any source data perp does not have access to</a:t>
            </a:r>
          </a:p>
          <a:p>
            <a:pPr eaLnBrk="1" hangingPunct="1">
              <a:lnSpc>
                <a:spcPct val="90000"/>
              </a:lnSpc>
              <a:buFont typeface="Wingdings" pitchFamily="2" charset="2"/>
              <a:buChar char="Ø"/>
            </a:pPr>
            <a:r>
              <a:rPr lang="en-US" smtClean="0"/>
              <a:t>Indirect (kickbacks)</a:t>
            </a:r>
          </a:p>
          <a:p>
            <a:pPr lvl="1" eaLnBrk="1" hangingPunct="1">
              <a:lnSpc>
                <a:spcPct val="90000"/>
              </a:lnSpc>
              <a:buFont typeface="Wingdings" pitchFamily="2" charset="2"/>
              <a:buChar char="Ø"/>
            </a:pPr>
            <a:r>
              <a:rPr lang="en-US" sz="2400" smtClean="0"/>
              <a:t>Trending – horizontal analysis</a:t>
            </a:r>
          </a:p>
          <a:p>
            <a:pPr lvl="1" eaLnBrk="1" hangingPunct="1">
              <a:lnSpc>
                <a:spcPct val="90000"/>
              </a:lnSpc>
              <a:buFont typeface="Wingdings" pitchFamily="2" charset="2"/>
              <a:buChar char="Ø"/>
            </a:pPr>
            <a:r>
              <a:rPr lang="en-US" sz="2400" smtClean="0"/>
              <a:t>Compare organization data to independent data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685800" y="468313"/>
            <a:ext cx="7772400" cy="1143000"/>
          </a:xfrm>
        </p:spPr>
        <p:txBody>
          <a:bodyPr/>
          <a:lstStyle/>
          <a:p>
            <a:pPr eaLnBrk="1" hangingPunct="1"/>
            <a:r>
              <a:rPr lang="en-US" sz="3600" smtClean="0"/>
              <a:t>Examples – Phantom Employee</a:t>
            </a:r>
          </a:p>
        </p:txBody>
      </p:sp>
      <p:sp>
        <p:nvSpPr>
          <p:cNvPr id="9219" name="Rectangle 3"/>
          <p:cNvSpPr>
            <a:spLocks noGrp="1" noChangeArrowheads="1"/>
          </p:cNvSpPr>
          <p:nvPr>
            <p:ph type="body" idx="4294967295"/>
          </p:nvPr>
        </p:nvSpPr>
        <p:spPr>
          <a:xfrm>
            <a:off x="685800" y="1492250"/>
            <a:ext cx="7772400" cy="4432300"/>
          </a:xfrm>
        </p:spPr>
        <p:txBody>
          <a:bodyPr/>
          <a:lstStyle/>
          <a:p>
            <a:pPr eaLnBrk="1" hangingPunct="1">
              <a:lnSpc>
                <a:spcPct val="90000"/>
              </a:lnSpc>
            </a:pPr>
            <a:r>
              <a:rPr lang="en-US" sz="2800" smtClean="0"/>
              <a:t>Very Difficult to create all aspects of an employee, the Payroll record is created, but other pieces maybe not</a:t>
            </a:r>
          </a:p>
          <a:p>
            <a:pPr lvl="1" eaLnBrk="1" hangingPunct="1">
              <a:lnSpc>
                <a:spcPct val="90000"/>
              </a:lnSpc>
              <a:buFont typeface="Wingdings" pitchFamily="2" charset="2"/>
              <a:buChar char="Ø"/>
            </a:pPr>
            <a:r>
              <a:rPr lang="en-US" sz="2400" smtClean="0"/>
              <a:t>Benefits Elections</a:t>
            </a:r>
          </a:p>
          <a:p>
            <a:pPr lvl="1" eaLnBrk="1" hangingPunct="1">
              <a:lnSpc>
                <a:spcPct val="90000"/>
              </a:lnSpc>
              <a:buFont typeface="Wingdings" pitchFamily="2" charset="2"/>
              <a:buChar char="Ø"/>
            </a:pPr>
            <a:r>
              <a:rPr lang="en-US" sz="2400" smtClean="0"/>
              <a:t>Physical Access Cards/Badges</a:t>
            </a:r>
          </a:p>
          <a:p>
            <a:pPr lvl="1" eaLnBrk="1" hangingPunct="1">
              <a:lnSpc>
                <a:spcPct val="90000"/>
              </a:lnSpc>
              <a:buFont typeface="Wingdings" pitchFamily="2" charset="2"/>
              <a:buChar char="Ø"/>
            </a:pPr>
            <a:r>
              <a:rPr lang="en-US" sz="2400" smtClean="0"/>
              <a:t>Phone, Parking Permit, Food Day Participation…</a:t>
            </a:r>
          </a:p>
          <a:p>
            <a:pPr lvl="1" eaLnBrk="1" hangingPunct="1">
              <a:lnSpc>
                <a:spcPct val="90000"/>
              </a:lnSpc>
              <a:buFont typeface="Wingdings" pitchFamily="2" charset="2"/>
              <a:buChar char="Ø"/>
            </a:pPr>
            <a:r>
              <a:rPr lang="en-US" sz="2400" smtClean="0"/>
              <a:t>System Access (missing or inappropriate)</a:t>
            </a:r>
          </a:p>
          <a:p>
            <a:pPr eaLnBrk="1" hangingPunct="1">
              <a:lnSpc>
                <a:spcPct val="90000"/>
              </a:lnSpc>
              <a:buFont typeface="Wingdings" pitchFamily="2" charset="2"/>
              <a:buChar char="Ø"/>
            </a:pPr>
            <a:r>
              <a:rPr lang="en-US" sz="2800" smtClean="0"/>
              <a:t>Analysis Approach</a:t>
            </a:r>
          </a:p>
          <a:p>
            <a:pPr lvl="1" eaLnBrk="1" hangingPunct="1">
              <a:lnSpc>
                <a:spcPct val="90000"/>
              </a:lnSpc>
              <a:buFont typeface="Wingdings" pitchFamily="2" charset="2"/>
              <a:buChar char="Ø"/>
            </a:pPr>
            <a:r>
              <a:rPr lang="en-US" sz="2400" smtClean="0"/>
              <a:t> Obtain the individual data pieces and create an complete picture (scope??)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685800" y="468313"/>
            <a:ext cx="7772400" cy="1143000"/>
          </a:xfrm>
        </p:spPr>
        <p:txBody>
          <a:bodyPr/>
          <a:lstStyle/>
          <a:p>
            <a:pPr eaLnBrk="1" hangingPunct="1"/>
            <a:r>
              <a:rPr lang="en-US" sz="3600" smtClean="0"/>
              <a:t>Examples – Phantom Employee (2)</a:t>
            </a:r>
          </a:p>
        </p:txBody>
      </p:sp>
      <p:sp>
        <p:nvSpPr>
          <p:cNvPr id="10243" name="Rectangle 3"/>
          <p:cNvSpPr>
            <a:spLocks noGrp="1" noChangeArrowheads="1"/>
          </p:cNvSpPr>
          <p:nvPr>
            <p:ph type="body" idx="4294967295"/>
          </p:nvPr>
        </p:nvSpPr>
        <p:spPr>
          <a:xfrm>
            <a:off x="685800" y="1492250"/>
            <a:ext cx="7772400" cy="4432300"/>
          </a:xfrm>
        </p:spPr>
        <p:txBody>
          <a:bodyPr/>
          <a:lstStyle/>
          <a:p>
            <a:pPr eaLnBrk="1" hangingPunct="1">
              <a:lnSpc>
                <a:spcPct val="90000"/>
              </a:lnSpc>
              <a:buFont typeface="Wingdings" pitchFamily="2" charset="2"/>
              <a:buChar char="Ø"/>
            </a:pPr>
            <a:r>
              <a:rPr lang="en-US" smtClean="0"/>
              <a:t>Analysis Techinques</a:t>
            </a:r>
          </a:p>
          <a:p>
            <a:pPr lvl="1" eaLnBrk="1" hangingPunct="1">
              <a:lnSpc>
                <a:spcPct val="90000"/>
              </a:lnSpc>
              <a:buFont typeface="Wingdings" pitchFamily="2" charset="2"/>
              <a:buChar char="Ø"/>
            </a:pPr>
            <a:r>
              <a:rPr lang="en-US" smtClean="0"/>
              <a:t> </a:t>
            </a:r>
            <a:r>
              <a:rPr lang="en-US" sz="2400" smtClean="0"/>
              <a:t>acquire data files (Payroll, HR, Facilities, Benefits, Logical Access ..), Are they perfect? Are they usable?</a:t>
            </a:r>
          </a:p>
          <a:p>
            <a:pPr lvl="1" eaLnBrk="1" hangingPunct="1">
              <a:lnSpc>
                <a:spcPct val="90000"/>
              </a:lnSpc>
              <a:buFont typeface="Wingdings" pitchFamily="2" charset="2"/>
              <a:buChar char="Ø"/>
            </a:pPr>
            <a:r>
              <a:rPr lang="en-US" sz="2400" smtClean="0"/>
              <a:t> aggregate a complete employee  picture using the JOIN command</a:t>
            </a:r>
          </a:p>
          <a:p>
            <a:pPr lvl="1" eaLnBrk="1" hangingPunct="1">
              <a:lnSpc>
                <a:spcPct val="90000"/>
              </a:lnSpc>
              <a:buFont typeface="Wingdings" pitchFamily="2" charset="2"/>
              <a:buChar char="Ø"/>
            </a:pPr>
            <a:r>
              <a:rPr lang="en-US" sz="2400" smtClean="0"/>
              <a:t> normalize any fields needed to combine the files (empid may not always be present), may have to use an name as a key field,</a:t>
            </a:r>
          </a:p>
          <a:p>
            <a:pPr lvl="1" eaLnBrk="1" hangingPunct="1">
              <a:lnSpc>
                <a:spcPct val="90000"/>
              </a:lnSpc>
              <a:buFont typeface="Wingdings" pitchFamily="2" charset="2"/>
              <a:buChar char="Ø"/>
            </a:pPr>
            <a:r>
              <a:rPr lang="en-US" sz="2400" smtClean="0"/>
              <a:t> maybe first name &amp; last name in one file and a long name in another file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685800" y="468313"/>
            <a:ext cx="7772400" cy="1143000"/>
          </a:xfrm>
        </p:spPr>
        <p:txBody>
          <a:bodyPr/>
          <a:lstStyle/>
          <a:p>
            <a:pPr eaLnBrk="1" hangingPunct="1"/>
            <a:r>
              <a:rPr lang="en-US" sz="3200" smtClean="0"/>
              <a:t>Phantom Employee – the data</a:t>
            </a:r>
          </a:p>
        </p:txBody>
      </p:sp>
      <p:pic>
        <p:nvPicPr>
          <p:cNvPr id="11267" name="Picture 1"/>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600" y="1371600"/>
            <a:ext cx="7962900" cy="457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IIA-new_template-overall">
  <a:themeElements>
    <a:clrScheme name="">
      <a:dk1>
        <a:srgbClr val="002680"/>
      </a:dk1>
      <a:lt1>
        <a:srgbClr val="FFFFFF"/>
      </a:lt1>
      <a:dk2>
        <a:srgbClr val="A68000"/>
      </a:dk2>
      <a:lt2>
        <a:srgbClr val="000000"/>
      </a:lt2>
      <a:accent1>
        <a:srgbClr val="0097A3"/>
      </a:accent1>
      <a:accent2>
        <a:srgbClr val="4F0FFF"/>
      </a:accent2>
      <a:accent3>
        <a:srgbClr val="FFFFFF"/>
      </a:accent3>
      <a:accent4>
        <a:srgbClr val="001F6C"/>
      </a:accent4>
      <a:accent5>
        <a:srgbClr val="AAC9CE"/>
      </a:accent5>
      <a:accent6>
        <a:srgbClr val="470CE7"/>
      </a:accent6>
      <a:hlink>
        <a:srgbClr val="B58A0C"/>
      </a:hlink>
      <a:folHlink>
        <a:srgbClr val="2C7ECA"/>
      </a:folHlink>
    </a:clrScheme>
    <a:fontScheme name="IIA-new template-overall">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IIA-new template-overall 1">
        <a:dk1>
          <a:srgbClr val="002680"/>
        </a:dk1>
        <a:lt1>
          <a:srgbClr val="FFFFFF"/>
        </a:lt1>
        <a:dk2>
          <a:srgbClr val="A68000"/>
        </a:dk2>
        <a:lt2>
          <a:srgbClr val="000000"/>
        </a:lt2>
        <a:accent1>
          <a:srgbClr val="009768"/>
        </a:accent1>
        <a:accent2>
          <a:srgbClr val="4F0FFF"/>
        </a:accent2>
        <a:accent3>
          <a:srgbClr val="FFFFFF"/>
        </a:accent3>
        <a:accent4>
          <a:srgbClr val="001F6C"/>
        </a:accent4>
        <a:accent5>
          <a:srgbClr val="AAC9B9"/>
        </a:accent5>
        <a:accent6>
          <a:srgbClr val="470CE7"/>
        </a:accent6>
        <a:hlink>
          <a:srgbClr val="00BD00"/>
        </a:hlink>
        <a:folHlink>
          <a:srgbClr val="2C7EC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2680"/>
    </a:dk1>
    <a:lt1>
      <a:srgbClr val="FFFFFF"/>
    </a:lt1>
    <a:dk2>
      <a:srgbClr val="A68000"/>
    </a:dk2>
    <a:lt2>
      <a:srgbClr val="000000"/>
    </a:lt2>
    <a:accent1>
      <a:srgbClr val="0097A3"/>
    </a:accent1>
    <a:accent2>
      <a:srgbClr val="4F0FFF"/>
    </a:accent2>
    <a:accent3>
      <a:srgbClr val="FFFFFF"/>
    </a:accent3>
    <a:accent4>
      <a:srgbClr val="001F6C"/>
    </a:accent4>
    <a:accent5>
      <a:srgbClr val="AAC9CE"/>
    </a:accent5>
    <a:accent6>
      <a:srgbClr val="470CE7"/>
    </a:accent6>
    <a:hlink>
      <a:srgbClr val="00BD00"/>
    </a:hlink>
    <a:folHlink>
      <a:srgbClr val="2C7ECA"/>
    </a:folHlink>
  </a:clrScheme>
</a:themeOverride>
</file>

<file path=docProps/app.xml><?xml version="1.0" encoding="utf-8"?>
<Properties xmlns="http://schemas.openxmlformats.org/officeDocument/2006/extended-properties" xmlns:vt="http://schemas.openxmlformats.org/officeDocument/2006/docPropsVTypes">
  <Template>IIA-new_template-overall</Template>
  <TotalTime>2087</TotalTime>
  <Words>4667</Words>
  <Application>Microsoft Office PowerPoint</Application>
  <PresentationFormat>On-screen Show (4:3)</PresentationFormat>
  <Paragraphs>520</Paragraphs>
  <Slides>36</Slides>
  <Notes>5</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IIA-new_template-overall</vt:lpstr>
      <vt:lpstr>Fraud – A Data Analysis Approach Kansas City ISACA 10/13/2011</vt:lpstr>
      <vt:lpstr>Agenda</vt:lpstr>
      <vt:lpstr>Non-Agenda</vt:lpstr>
      <vt:lpstr>Characteristics of Fraud</vt:lpstr>
      <vt:lpstr>Characteristics of Fraud</vt:lpstr>
      <vt:lpstr>Manifestation of Fraud in Data</vt:lpstr>
      <vt:lpstr>Examples – Phantom Employee</vt:lpstr>
      <vt:lpstr>Examples – Phantom Employee (2)</vt:lpstr>
      <vt:lpstr>Phantom Employee – the data</vt:lpstr>
      <vt:lpstr>Examples – Phantom Employee (3)</vt:lpstr>
      <vt:lpstr>Phantom Employee – harmonize keys</vt:lpstr>
      <vt:lpstr>Examples – Phantom Employee (4)</vt:lpstr>
      <vt:lpstr>Application Access – All Exceptions (sometimes explain each other)</vt:lpstr>
      <vt:lpstr>Automate(continuous) – with scripting</vt:lpstr>
      <vt:lpstr>Masterfile Edits</vt:lpstr>
      <vt:lpstr>Masterfile Edits (2)</vt:lpstr>
      <vt:lpstr>Masterfile Edits -  JOIN</vt:lpstr>
      <vt:lpstr>Masterfile Edits -  Script</vt:lpstr>
      <vt:lpstr>Even Dollar Amounts</vt:lpstr>
      <vt:lpstr>Even Dollar Amounts – Example Data</vt:lpstr>
      <vt:lpstr>Kickbacks</vt:lpstr>
      <vt:lpstr>Kickbacks – the data</vt:lpstr>
      <vt:lpstr>Kickbacks – the data</vt:lpstr>
      <vt:lpstr>IS Audit Topic – Logical Access</vt:lpstr>
      <vt:lpstr>IS Audit Topic – Logical Access  (cont)</vt:lpstr>
      <vt:lpstr>IS Audit Topic –  [AD dates are a hoot]</vt:lpstr>
      <vt:lpstr>IS Audit Topic –  [AD dates are a hoot] (cont)</vt:lpstr>
      <vt:lpstr>AD - memberOf </vt:lpstr>
      <vt:lpstr>AD – memberOf (2)</vt:lpstr>
      <vt:lpstr>AD – Users and their Groups  Solution Approach</vt:lpstr>
      <vt:lpstr>AD – Groups and their Users  Solution Approach</vt:lpstr>
      <vt:lpstr>AD Groups &amp; Users –  Key ACL Command &amp; Functions</vt:lpstr>
      <vt:lpstr>Computer Fraud Casebook , The Bytes that Bite 2009 AAF  Joseph T Wells ,Wiley &amp; Sons Inc</vt:lpstr>
      <vt:lpstr>Something free from a magazine  Webkey, or your doctor/hospital</vt:lpstr>
      <vt:lpstr>Recap</vt:lpstr>
      <vt:lpstr>References/Resources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Fraud – A Data Analysis Approach 2011 IIA District Conferenc</dc:title>
  <dc:creator>Mike7</dc:creator>
  <cp:lastModifiedBy>Nila Henderson</cp:lastModifiedBy>
  <cp:revision>61</cp:revision>
  <cp:lastPrinted>2004-04-06T13:59:15Z</cp:lastPrinted>
  <dcterms:created xsi:type="dcterms:W3CDTF">2011-05-26T14:39:18Z</dcterms:created>
  <dcterms:modified xsi:type="dcterms:W3CDTF">2011-10-21T14:12:34Z</dcterms:modified>
</cp:coreProperties>
</file>